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9" r:id="rId9"/>
    <p:sldId id="268" r:id="rId10"/>
    <p:sldId id="270" r:id="rId11"/>
    <p:sldId id="272" r:id="rId12"/>
    <p:sldId id="264" r:id="rId13"/>
    <p:sldId id="274" r:id="rId14"/>
    <p:sldId id="263" r:id="rId15"/>
    <p:sldId id="267" r:id="rId16"/>
    <p:sldId id="265" r:id="rId17"/>
    <p:sldId id="266" r:id="rId18"/>
    <p:sldId id="27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0F22C-9009-4EA1-A94F-FB8D2C949FEE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5177-F772-49AE-8945-539EF558081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A5177-F772-49AE-8945-539EF5580816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A5177-F772-49AE-8945-539EF5580816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55DAF-9E80-4FA1-B4BB-B649523C8B93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0ABE08F1-1A11-4E3A-A6F5-007231902C8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13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3" descr="C:\Users\Valeria Magnolfi\Downloads\logoORION_FINAL.png"/>
          <p:cNvPicPr>
            <a:picLocks noChangeAspect="1" noChangeArrowheads="1"/>
          </p:cNvPicPr>
          <p:nvPr userDrawn="1"/>
        </p:nvPicPr>
        <p:blipFill>
          <a:blip r:embed="rId13" cstate="print">
            <a:lum contrast="37000"/>
          </a:blip>
          <a:stretch>
            <a:fillRect/>
          </a:stretch>
        </p:blipFill>
        <p:spPr bwMode="auto">
          <a:xfrm>
            <a:off x="-32" y="-24"/>
            <a:ext cx="1285851" cy="6693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valeria\Impostazioni%20locali\Temporary%20Internet%20Files\Content.MSO\C0CF275D.wmv" TargetMode="Externa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18" Type="http://schemas.openxmlformats.org/officeDocument/2006/relationships/image" Target="http://www.heig-vd.ch/images/default-source/dpt_ec-g/ecg_hes-so.jpg?sfvrsn=2" TargetMode="External"/><Relationship Id="rId26" Type="http://schemas.openxmlformats.org/officeDocument/2006/relationships/image" Target="../media/image21.jpeg"/><Relationship Id="rId3" Type="http://schemas.openxmlformats.org/officeDocument/2006/relationships/image" Target="../media/image7.png"/><Relationship Id="rId21" Type="http://schemas.openxmlformats.org/officeDocument/2006/relationships/image" Target="../media/image17.jpeg"/><Relationship Id="rId7" Type="http://schemas.openxmlformats.org/officeDocument/2006/relationships/image" Target="http://www.marketplaceinternational.eu/wp-content/uploads/2014/10/IrishSeaSpray_Logo.jpg" TargetMode="External"/><Relationship Id="rId12" Type="http://schemas.openxmlformats.org/officeDocument/2006/relationships/image" Target="http://www.project-orion.eu/cms/uploads/images/members-logos/ZADE_Logo.jpg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http://www.project-orion.eu/cms/uploads/images/members-logos/logo_maisonneuve.jpg" TargetMode="External"/><Relationship Id="rId20" Type="http://schemas.openxmlformats.org/officeDocument/2006/relationships/image" Target="http://www.sesec.org/images/photos/ifgra_droite.jpg" TargetMode="External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24" Type="http://schemas.openxmlformats.org/officeDocument/2006/relationships/image" Target="../media/image19.png"/><Relationship Id="rId5" Type="http://schemas.openxmlformats.org/officeDocument/2006/relationships/image" Target="http://www.project-orion.eu/cms/uploads/images/members-logos/logo%20ETA.jpg" TargetMode="External"/><Relationship Id="rId15" Type="http://schemas.openxmlformats.org/officeDocument/2006/relationships/image" Target="../media/image14.jpeg"/><Relationship Id="rId23" Type="http://schemas.openxmlformats.org/officeDocument/2006/relationships/image" Target="../media/image18.jpeg"/><Relationship Id="rId28" Type="http://schemas.openxmlformats.org/officeDocument/2006/relationships/image" Target="../media/image23.png"/><Relationship Id="rId10" Type="http://schemas.openxmlformats.org/officeDocument/2006/relationships/image" Target="http://www.project-orion.eu/cms/uploads/images/members-logos/ads_logo.gif" TargetMode="External"/><Relationship Id="rId19" Type="http://schemas.openxmlformats.org/officeDocument/2006/relationships/image" Target="../media/image16.jpeg"/><Relationship Id="rId31" Type="http://schemas.openxmlformats.org/officeDocument/2006/relationships/image" Target="../media/image26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openxmlformats.org/officeDocument/2006/relationships/image" Target="http://www.indigorock.org/data/_uploaded/slider/partnerr-logos-fn.gif" TargetMode="External"/><Relationship Id="rId22" Type="http://schemas.openxmlformats.org/officeDocument/2006/relationships/image" Target="http://www.foodtech-portal.eu/images/3/36/Logo_irta_english_3.jpg" TargetMode="External"/><Relationship Id="rId27" Type="http://schemas.openxmlformats.org/officeDocument/2006/relationships/image" Target="../media/image22.png"/><Relationship Id="rId30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aleria Magnolfi\Downloads\logoORION_FINAL.png"/>
          <p:cNvPicPr>
            <a:picLocks noChangeAspect="1" noChangeArrowheads="1"/>
          </p:cNvPicPr>
          <p:nvPr/>
        </p:nvPicPr>
        <p:blipFill>
          <a:blip r:embed="rId2" cstate="print">
            <a:lum contrast="37000"/>
          </a:blip>
          <a:stretch>
            <a:fillRect/>
          </a:stretch>
        </p:blipFill>
        <p:spPr bwMode="auto">
          <a:xfrm>
            <a:off x="-32" y="-24"/>
            <a:ext cx="1285851" cy="66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https://espace.cern.ch/project-ULICE-WP6-Hadrontherapy-Survey/Images1/FP7-capacitie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4874" y="6215082"/>
            <a:ext cx="789125" cy="642917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76056" y="1772816"/>
            <a:ext cx="3682752" cy="1656184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ganic waste management by a small-scale innovative automated system of anaerobic digest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</a:t>
            </a:r>
          </a:p>
          <a:p>
            <a:pPr marL="0" marR="4572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logo-OR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784"/>
            <a:ext cx="42481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P7-Coope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891213"/>
            <a:ext cx="11874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eu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805264"/>
            <a:ext cx="15716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043608" y="4077072"/>
            <a:ext cx="6984776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5720" lvl="0"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altLang="en-US" i="1" dirty="0" smtClean="0"/>
              <a:t>Supported by the European Commission </a:t>
            </a:r>
            <a:br>
              <a:rPr lang="en-US" altLang="en-US" i="1" dirty="0" smtClean="0"/>
            </a:br>
            <a:r>
              <a:rPr lang="en-US" altLang="en-US" i="1" dirty="0" smtClean="0"/>
              <a:t>under the research for SME associations theme</a:t>
            </a:r>
            <a:br>
              <a:rPr lang="en-US" altLang="en-US" i="1" dirty="0" smtClean="0"/>
            </a:br>
            <a:r>
              <a:rPr lang="en-US" altLang="en-US" i="1" dirty="0" smtClean="0"/>
              <a:t>of the 7th Framework </a:t>
            </a:r>
            <a:r>
              <a:rPr lang="en-US" altLang="en-US" i="1" dirty="0" err="1" smtClean="0"/>
              <a:t>Programme</a:t>
            </a:r>
            <a:r>
              <a:rPr lang="en-US" altLang="en-US" i="1" dirty="0" smtClean="0"/>
              <a:t> for Research and </a:t>
            </a:r>
            <a:br>
              <a:rPr lang="en-US" altLang="en-US" i="1" dirty="0" smtClean="0"/>
            </a:br>
            <a:r>
              <a:rPr lang="en-US" altLang="en-US" i="1" dirty="0" smtClean="0"/>
              <a:t>Technological Development </a:t>
            </a:r>
          </a:p>
          <a:p>
            <a:pPr marR="45720" lvl="0"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IE" altLang="en-US" i="1" dirty="0" smtClean="0"/>
              <a:t>1</a:t>
            </a:r>
            <a:r>
              <a:rPr lang="en-IE" altLang="en-US" i="1" baseline="30000" dirty="0" smtClean="0"/>
              <a:t>st</a:t>
            </a:r>
            <a:r>
              <a:rPr lang="en-IE" altLang="en-US" i="1" dirty="0" smtClean="0"/>
              <a:t> August 2012 to 31</a:t>
            </a:r>
            <a:r>
              <a:rPr lang="en-IE" altLang="en-US" i="1" baseline="30000" dirty="0" smtClean="0"/>
              <a:t>st</a:t>
            </a:r>
            <a:r>
              <a:rPr lang="en-IE" altLang="en-US" i="1" dirty="0" smtClean="0"/>
              <a:t> July 2015</a:t>
            </a:r>
            <a:endParaRPr lang="en-US" altLang="en-US" i="1" dirty="0" smtClean="0"/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669216"/>
            <a:ext cx="806489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it-IT" altLang="en-US" dirty="0" smtClean="0"/>
              <a:t>Total </a:t>
            </a:r>
            <a:r>
              <a:rPr lang="en-US" altLang="en-US" dirty="0" smtClean="0"/>
              <a:t>digester  volumes: between 3 and 30 m</a:t>
            </a:r>
            <a:r>
              <a:rPr lang="en-US" altLang="en-US" baseline="30000" dirty="0" smtClean="0"/>
              <a:t>3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en-US" dirty="0" smtClean="0"/>
              <a:t>2-3 digesters can be mounted in parallel to reach a higher capacity if needed.</a:t>
            </a:r>
          </a:p>
          <a:p>
            <a:endParaRPr lang="en-US" dirty="0" smtClean="0"/>
          </a:p>
          <a:p>
            <a:r>
              <a:rPr lang="en-US" dirty="0" smtClean="0"/>
              <a:t>The digestion module is composed of two distinct parts.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924744"/>
            <a:ext cx="8676456" cy="6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ORION solution – digestion module</a:t>
            </a:r>
            <a:endParaRPr kumimoji="0" lang="en-US" altLang="en-US" sz="46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19672" y="621524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en-US" sz="2000" dirty="0" err="1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Digesto</a:t>
            </a:r>
            <a:r>
              <a:rPr lang="fr-CH" altLang="en-US" sz="200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 concept (Patent </a:t>
            </a:r>
            <a:r>
              <a:rPr lang="fr-CH" altLang="en-US" sz="2000" dirty="0" err="1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demand</a:t>
            </a:r>
            <a:r>
              <a:rPr lang="fr-CH" altLang="en-US" sz="200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 PCT/IB2013/056263)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7544" y="85471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010239"/>
            <a:ext cx="1886184" cy="2579001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411760" y="3643210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/>
              </a:buClr>
              <a:buSzPct val="95000"/>
              <a:defRPr/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head</a:t>
            </a:r>
            <a:r>
              <a:rPr lang="en-US" altLang="en-US" dirty="0" smtClean="0"/>
              <a:t> collects the biogas produced in a gasholder and contains operation and measurement equipment.</a:t>
            </a:r>
          </a:p>
          <a:p>
            <a:pPr algn="just">
              <a:buClr>
                <a:schemeClr val="accent3"/>
              </a:buClr>
              <a:buSzPct val="95000"/>
              <a:defRPr/>
            </a:pPr>
            <a:r>
              <a:rPr lang="en-US" altLang="en-US" dirty="0" smtClean="0"/>
              <a:t>The</a:t>
            </a:r>
            <a:r>
              <a:rPr lang="en-US" altLang="en-US" b="1" dirty="0" smtClean="0"/>
              <a:t> body </a:t>
            </a:r>
            <a:r>
              <a:rPr lang="en-US" altLang="en-US" dirty="0" smtClean="0"/>
              <a:t>is where the biological process of </a:t>
            </a:r>
            <a:r>
              <a:rPr lang="en-US" altLang="en-US" dirty="0" err="1" smtClean="0"/>
              <a:t>biomethanation</a:t>
            </a:r>
            <a:r>
              <a:rPr lang="en-US" altLang="en-US" dirty="0" smtClean="0"/>
              <a:t> occurs. </a:t>
            </a:r>
          </a:p>
        </p:txBody>
      </p:sp>
      <p:pic>
        <p:nvPicPr>
          <p:cNvPr id="18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743" y="3238248"/>
            <a:ext cx="1617945" cy="2292271"/>
          </a:xfrm>
          <a:prstGeom prst="rect">
            <a:avLst/>
          </a:prstGeom>
        </p:spPr>
      </p:pic>
      <p:sp>
        <p:nvSpPr>
          <p:cNvPr id="19" name="Freccia a sinistra 18"/>
          <p:cNvSpPr/>
          <p:nvPr/>
        </p:nvSpPr>
        <p:spPr>
          <a:xfrm>
            <a:off x="1835696" y="4594415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sinistra 19"/>
          <p:cNvSpPr/>
          <p:nvPr/>
        </p:nvSpPr>
        <p:spPr>
          <a:xfrm>
            <a:off x="1835696" y="3730319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sinistra 20"/>
          <p:cNvSpPr/>
          <p:nvPr/>
        </p:nvSpPr>
        <p:spPr>
          <a:xfrm flipH="1">
            <a:off x="6804248" y="4594415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sinistra 21"/>
          <p:cNvSpPr/>
          <p:nvPr/>
        </p:nvSpPr>
        <p:spPr>
          <a:xfrm flipH="1">
            <a:off x="6804248" y="3730319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92593"/>
            <a:ext cx="3744416" cy="253660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980728"/>
            <a:ext cx="8316416" cy="129614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altLang="en-US" sz="460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ORION solution – energy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altLang="en-US" sz="460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management module</a:t>
            </a:r>
            <a:endParaRPr lang="en-US" altLang="en-US" sz="4600" dirty="0" smtClean="0">
              <a:solidFill>
                <a:srgbClr val="0099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2555261"/>
            <a:ext cx="388843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SzPct val="95000"/>
              <a:defRPr/>
            </a:pPr>
            <a:r>
              <a:rPr lang="en-US" dirty="0" smtClean="0"/>
              <a:t>The energy management system is responsible for :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altLang="en-US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en-US" dirty="0" smtClean="0"/>
              <a:t>biogas </a:t>
            </a:r>
            <a:r>
              <a:rPr lang="en-US" altLang="en-US" dirty="0" err="1" smtClean="0"/>
              <a:t>valorisation</a:t>
            </a:r>
            <a:r>
              <a:rPr lang="en-US" altLang="en-US" dirty="0" smtClean="0"/>
              <a:t>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altLang="en-US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en-US" dirty="0" smtClean="0"/>
              <a:t>heating of the biological process</a:t>
            </a:r>
            <a:endParaRPr lang="it-IT" altLang="en-US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567402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Small, certified biogas boiler</a:t>
            </a:r>
            <a:r>
              <a:rPr lang="en-US" dirty="0" smtClean="0"/>
              <a:t>, heat exchanger for hot water bath</a:t>
            </a:r>
            <a:endParaRPr lang="en-US" sz="2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ORION solution – control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3"/>
          <p:cNvSpPr txBox="1"/>
          <p:nvPr/>
        </p:nvSpPr>
        <p:spPr>
          <a:xfrm>
            <a:off x="159703" y="1696857"/>
            <a:ext cx="873277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Remote monitoring and storage of more than 80 process and component status variables</a:t>
            </a:r>
            <a:r>
              <a:rPr lang="it-IT" altLang="en-US" dirty="0" smtClean="0"/>
              <a:t>: </a:t>
            </a:r>
            <a:r>
              <a:rPr lang="en-US" altLang="en-US" dirty="0" smtClean="0"/>
              <a:t>digester performances </a:t>
            </a:r>
            <a:r>
              <a:rPr lang="it-IT" altLang="en-US" dirty="0" err="1" smtClean="0"/>
              <a:t>optimization</a:t>
            </a:r>
            <a:r>
              <a:rPr lang="it-IT" altLang="en-US" dirty="0" smtClean="0"/>
              <a:t> </a:t>
            </a:r>
            <a:r>
              <a:rPr lang="en-US" altLang="en-US" dirty="0" smtClean="0"/>
              <a:t>and for breakdown prevention</a:t>
            </a:r>
            <a:endParaRPr lang="en-GB" altLang="en-US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Fuzzy logic controller for proactive process control based on automated measurements</a:t>
            </a:r>
          </a:p>
        </p:txBody>
      </p:sp>
      <p:pic>
        <p:nvPicPr>
          <p:cNvPr id="7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72728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2421210"/>
            <a:ext cx="6264275" cy="424815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3528" y="3429000"/>
            <a:ext cx="151216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altLang="en-US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IE" altLang="en-US" dirty="0" smtClean="0"/>
              <a:t>Indicators of grinder operation and manual operation interface</a:t>
            </a:r>
            <a:endParaRPr lang="en-US" altLang="en-US" dirty="0" smtClean="0"/>
          </a:p>
          <a:p>
            <a:endParaRPr lang="it-IT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ORION solution – control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76352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 smtClean="0"/>
              <a:t>The only end-user interface is with a convenient waste grinder.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IE" altLang="en-US" sz="460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ORION solution – configuration</a:t>
            </a:r>
            <a:endParaRPr lang="en-US" altLang="en-US" sz="3200" dirty="0" smtClean="0">
              <a:solidFill>
                <a:srgbClr val="0099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0CF275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14711"/>
            <a:ext cx="5057775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/>
        </p:nvSpPr>
        <p:spPr bwMode="auto">
          <a:xfrm>
            <a:off x="467544" y="1896156"/>
            <a:ext cx="3327400" cy="225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CH" dirty="0" err="1" smtClean="0"/>
              <a:t>Transportability</a:t>
            </a:r>
            <a:r>
              <a:rPr lang="fr-CH" dirty="0" smtClean="0"/>
              <a:t> </a:t>
            </a:r>
            <a:endParaRPr lang="fr-CH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CH" dirty="0" err="1"/>
              <a:t>Every module inside the container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CH" dirty="0" err="1"/>
              <a:t>Simple deployment, easy to assemble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CH" dirty="0" err="1"/>
              <a:t>Accessibility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CH" dirty="0" err="1"/>
              <a:t>Maintenance</a:t>
            </a:r>
          </a:p>
        </p:txBody>
      </p:sp>
      <p:grpSp>
        <p:nvGrpSpPr>
          <p:cNvPr id="9" name="Grupo 16"/>
          <p:cNvGrpSpPr>
            <a:grpSpLocks/>
          </p:cNvGrpSpPr>
          <p:nvPr/>
        </p:nvGrpSpPr>
        <p:grpSpPr bwMode="auto">
          <a:xfrm>
            <a:off x="107504" y="4365104"/>
            <a:ext cx="5386387" cy="2374900"/>
            <a:chOff x="1253161" y="6101934"/>
            <a:chExt cx="5386432" cy="2374472"/>
          </a:xfrm>
        </p:grpSpPr>
        <p:pic>
          <p:nvPicPr>
            <p:cNvPr id="10" name="Imagen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3161" y="6101934"/>
              <a:ext cx="5386432" cy="2374472"/>
            </a:xfrm>
            <a:prstGeom prst="rect">
              <a:avLst/>
            </a:prstGeom>
          </p:spPr>
        </p:pic>
        <p:sp>
          <p:nvSpPr>
            <p:cNvPr id="11" name="Rectángulo 18"/>
            <p:cNvSpPr>
              <a:spLocks noChangeArrowheads="1"/>
            </p:cNvSpPr>
            <p:nvPr/>
          </p:nvSpPr>
          <p:spPr bwMode="auto">
            <a:xfrm>
              <a:off x="4917430" y="6388174"/>
              <a:ext cx="1512168" cy="50405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 sz="1400">
                <a:solidFill>
                  <a:schemeClr val="bg1"/>
                </a:solidFill>
                <a:latin typeface="GillSans"/>
              </a:endParaRPr>
            </a:p>
          </p:txBody>
        </p:sp>
        <p:sp>
          <p:nvSpPr>
            <p:cNvPr id="12" name="Rectángulo 19"/>
            <p:cNvSpPr>
              <a:spLocks noChangeArrowheads="1"/>
            </p:cNvSpPr>
            <p:nvPr/>
          </p:nvSpPr>
          <p:spPr bwMode="auto">
            <a:xfrm>
              <a:off x="4878410" y="7000709"/>
              <a:ext cx="957131" cy="54120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 sz="1400">
                <a:solidFill>
                  <a:schemeClr val="bg1"/>
                </a:solidFill>
                <a:latin typeface="GillSans"/>
              </a:endParaRPr>
            </a:p>
          </p:txBody>
        </p:sp>
        <p:sp>
          <p:nvSpPr>
            <p:cNvPr id="13" name="Elipse 20"/>
            <p:cNvSpPr>
              <a:spLocks noChangeArrowheads="1"/>
            </p:cNvSpPr>
            <p:nvPr/>
          </p:nvSpPr>
          <p:spPr bwMode="auto">
            <a:xfrm>
              <a:off x="3189238" y="6532190"/>
              <a:ext cx="1512168" cy="1512168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 sz="1400">
                <a:solidFill>
                  <a:schemeClr val="bg1"/>
                </a:solidFill>
                <a:latin typeface="GillSans"/>
              </a:endParaRPr>
            </a:p>
          </p:txBody>
        </p:sp>
        <p:sp>
          <p:nvSpPr>
            <p:cNvPr id="14" name="CuadroTexto 21"/>
            <p:cNvSpPr txBox="1">
              <a:spLocks noChangeArrowheads="1"/>
            </p:cNvSpPr>
            <p:nvPr/>
          </p:nvSpPr>
          <p:spPr bwMode="auto">
            <a:xfrm>
              <a:off x="3117230" y="7141803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solidFill>
                    <a:srgbClr val="C00000"/>
                  </a:solidFill>
                </a:rPr>
                <a:t>DIGESTER</a:t>
              </a:r>
            </a:p>
          </p:txBody>
        </p:sp>
        <p:sp>
          <p:nvSpPr>
            <p:cNvPr id="15" name="CuadroTexto 22"/>
            <p:cNvSpPr txBox="1">
              <a:spLocks noChangeArrowheads="1"/>
            </p:cNvSpPr>
            <p:nvPr/>
          </p:nvSpPr>
          <p:spPr bwMode="auto">
            <a:xfrm>
              <a:off x="4853107" y="6462050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solidFill>
                    <a:srgbClr val="C00000"/>
                  </a:solidFill>
                </a:rPr>
                <a:t>BOILER</a:t>
              </a:r>
            </a:p>
          </p:txBody>
        </p:sp>
        <p:sp>
          <p:nvSpPr>
            <p:cNvPr id="16" name="CuadroTexto 23"/>
            <p:cNvSpPr txBox="1">
              <a:spLocks noChangeArrowheads="1"/>
            </p:cNvSpPr>
            <p:nvPr/>
          </p:nvSpPr>
          <p:spPr bwMode="auto">
            <a:xfrm>
              <a:off x="4611406" y="7075819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C00000"/>
                  </a:solidFill>
                </a:rPr>
                <a:t>GRINDER</a:t>
              </a:r>
            </a:p>
          </p:txBody>
        </p:sp>
      </p:grpSp>
      <p:grpSp>
        <p:nvGrpSpPr>
          <p:cNvPr id="17" name="Grupo 16"/>
          <p:cNvGrpSpPr>
            <a:grpSpLocks/>
          </p:cNvGrpSpPr>
          <p:nvPr/>
        </p:nvGrpSpPr>
        <p:grpSpPr bwMode="auto">
          <a:xfrm>
            <a:off x="0" y="4483100"/>
            <a:ext cx="5386387" cy="2374900"/>
            <a:chOff x="1253161" y="6101934"/>
            <a:chExt cx="5386432" cy="237447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3161" y="6101934"/>
              <a:ext cx="5386432" cy="2374472"/>
            </a:xfrm>
            <a:prstGeom prst="rect">
              <a:avLst/>
            </a:prstGeom>
          </p:spPr>
        </p:pic>
        <p:sp>
          <p:nvSpPr>
            <p:cNvPr id="19" name="Rectángulo 18"/>
            <p:cNvSpPr>
              <a:spLocks noChangeArrowheads="1"/>
            </p:cNvSpPr>
            <p:nvPr/>
          </p:nvSpPr>
          <p:spPr bwMode="auto">
            <a:xfrm>
              <a:off x="4917430" y="6388174"/>
              <a:ext cx="1512168" cy="50405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 sz="1400">
                <a:solidFill>
                  <a:schemeClr val="bg1"/>
                </a:solidFill>
                <a:latin typeface="GillSans"/>
              </a:endParaRPr>
            </a:p>
          </p:txBody>
        </p:sp>
        <p:sp>
          <p:nvSpPr>
            <p:cNvPr id="20" name="Rectángulo 19"/>
            <p:cNvSpPr>
              <a:spLocks noChangeArrowheads="1"/>
            </p:cNvSpPr>
            <p:nvPr/>
          </p:nvSpPr>
          <p:spPr bwMode="auto">
            <a:xfrm>
              <a:off x="4878410" y="7000709"/>
              <a:ext cx="957131" cy="54120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 sz="1400">
                <a:solidFill>
                  <a:schemeClr val="bg1"/>
                </a:solidFill>
                <a:latin typeface="GillSans"/>
              </a:endParaRPr>
            </a:p>
          </p:txBody>
        </p:sp>
        <p:sp>
          <p:nvSpPr>
            <p:cNvPr id="21" name="Elipse 20"/>
            <p:cNvSpPr>
              <a:spLocks noChangeArrowheads="1"/>
            </p:cNvSpPr>
            <p:nvPr/>
          </p:nvSpPr>
          <p:spPr bwMode="auto">
            <a:xfrm>
              <a:off x="3189238" y="6532190"/>
              <a:ext cx="1512168" cy="1512168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 sz="1400">
                <a:solidFill>
                  <a:schemeClr val="bg1"/>
                </a:solidFill>
                <a:latin typeface="GillSans"/>
              </a:endParaRPr>
            </a:p>
          </p:txBody>
        </p:sp>
        <p:sp>
          <p:nvSpPr>
            <p:cNvPr id="22" name="CuadroTexto 21"/>
            <p:cNvSpPr txBox="1">
              <a:spLocks noChangeArrowheads="1"/>
            </p:cNvSpPr>
            <p:nvPr/>
          </p:nvSpPr>
          <p:spPr bwMode="auto">
            <a:xfrm>
              <a:off x="3117230" y="7141803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solidFill>
                    <a:srgbClr val="C00000"/>
                  </a:solidFill>
                </a:rPr>
                <a:t>DIGESTER</a:t>
              </a:r>
            </a:p>
          </p:txBody>
        </p:sp>
        <p:sp>
          <p:nvSpPr>
            <p:cNvPr id="23" name="CuadroTexto 22"/>
            <p:cNvSpPr txBox="1">
              <a:spLocks noChangeArrowheads="1"/>
            </p:cNvSpPr>
            <p:nvPr/>
          </p:nvSpPr>
          <p:spPr bwMode="auto">
            <a:xfrm>
              <a:off x="4853107" y="6462050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solidFill>
                    <a:srgbClr val="C00000"/>
                  </a:solidFill>
                </a:rPr>
                <a:t>BOILER</a:t>
              </a:r>
            </a:p>
          </p:txBody>
        </p:sp>
        <p:sp>
          <p:nvSpPr>
            <p:cNvPr id="24" name="CuadroTexto 23"/>
            <p:cNvSpPr txBox="1">
              <a:spLocks noChangeArrowheads="1"/>
            </p:cNvSpPr>
            <p:nvPr/>
          </p:nvSpPr>
          <p:spPr bwMode="auto">
            <a:xfrm>
              <a:off x="4611406" y="7075819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C00000"/>
                  </a:solidFill>
                </a:rPr>
                <a:t>GRINDER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758950"/>
            <a:ext cx="5329238" cy="4216400"/>
          </a:xfrm>
          <a:prstGeom prst="rect">
            <a:avLst/>
          </a:prstGeom>
          <a:noFill/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835150" y="6165850"/>
            <a:ext cx="619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/>
              <a:t>Deployed ORION digestion station on end-user site</a:t>
            </a:r>
            <a:r>
              <a:rPr lang="en-US" altLang="en-US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IE" altLang="en-US" sz="460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ORION solution – configuration</a:t>
            </a:r>
            <a:endParaRPr lang="en-US" altLang="en-US" sz="3200" dirty="0" smtClean="0">
              <a:solidFill>
                <a:srgbClr val="0099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altLang="en-US" dirty="0" smtClean="0"/>
              <a:t>Reduced cost for waste treatment</a:t>
            </a:r>
          </a:p>
          <a:p>
            <a:pPr eaLnBrk="1" hangingPunct="1"/>
            <a:r>
              <a:rPr lang="en-IE" altLang="en-US" dirty="0" smtClean="0"/>
              <a:t>No transport of waste</a:t>
            </a:r>
          </a:p>
          <a:p>
            <a:pPr eaLnBrk="1" hangingPunct="1"/>
            <a:r>
              <a:rPr lang="en-IE" altLang="en-US" dirty="0" smtClean="0"/>
              <a:t>Recycling of energy from organic wastes</a:t>
            </a:r>
          </a:p>
          <a:p>
            <a:pPr eaLnBrk="1" hangingPunct="1"/>
            <a:r>
              <a:rPr lang="en-IE" altLang="en-US" dirty="0" smtClean="0"/>
              <a:t>Enclosed process – low emissions</a:t>
            </a:r>
          </a:p>
          <a:p>
            <a:pPr eaLnBrk="1" hangingPunct="1"/>
            <a:r>
              <a:rPr lang="en-IE" altLang="en-US" dirty="0" smtClean="0"/>
              <a:t>Reduced risks regarding food hygiene</a:t>
            </a:r>
          </a:p>
          <a:p>
            <a:pPr eaLnBrk="1" hangingPunct="1"/>
            <a:r>
              <a:rPr lang="en-IE" altLang="en-US" dirty="0" smtClean="0"/>
              <a:t>Technology complies with EU and national legislation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IE" altLang="en-US" sz="460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Benefits</a:t>
            </a:r>
            <a:endParaRPr lang="en-US" altLang="en-US" sz="4600" dirty="0" smtClean="0">
              <a:solidFill>
                <a:srgbClr val="0099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Reduction in greenhouse gas emissions in comparison to landfill</a:t>
            </a:r>
          </a:p>
          <a:p>
            <a:pPr eaLnBrk="1" hangingPunct="1"/>
            <a:r>
              <a:rPr lang="en-IE" altLang="en-US" smtClean="0"/>
              <a:t>Commercialisation of ORION system</a:t>
            </a:r>
          </a:p>
          <a:p>
            <a:pPr eaLnBrk="1" hangingPunct="1"/>
            <a:r>
              <a:rPr lang="en-IE" altLang="en-US" smtClean="0"/>
              <a:t>Compost from digester can be used</a:t>
            </a:r>
          </a:p>
          <a:p>
            <a:pPr eaLnBrk="1" hangingPunct="1"/>
            <a:r>
              <a:rPr lang="en-IE" altLang="en-US" smtClean="0"/>
              <a:t>Mobile machine</a:t>
            </a:r>
          </a:p>
          <a:p>
            <a:pPr eaLnBrk="1" hangingPunct="1"/>
            <a:endParaRPr lang="en-IE" altLang="en-US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IE" altLang="en-US" sz="460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Benefits</a:t>
            </a:r>
            <a:endParaRPr lang="en-US" altLang="en-US" sz="4600" dirty="0" smtClean="0">
              <a:solidFill>
                <a:srgbClr val="0099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560" y="1628800"/>
            <a:ext cx="7830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E" altLang="en-US" sz="4800" dirty="0" smtClean="0">
                <a:solidFill>
                  <a:srgbClr val="0099FF"/>
                </a:solidFill>
                <a:latin typeface="+mj-lt"/>
              </a:rPr>
              <a:t>Thank you for your kind </a:t>
            </a:r>
            <a:r>
              <a:rPr lang="en-IE" altLang="en-US" sz="4800" dirty="0" smtClean="0">
                <a:solidFill>
                  <a:srgbClr val="0099FF"/>
                </a:solidFill>
                <a:latin typeface="+mj-lt"/>
              </a:rPr>
              <a:t>attention!</a:t>
            </a:r>
            <a:endParaRPr lang="en-IE" altLang="en-US" sz="4800" dirty="0" smtClean="0">
              <a:solidFill>
                <a:srgbClr val="0099FF"/>
              </a:solidFill>
              <a:latin typeface="+mj-lt"/>
            </a:endParaRPr>
          </a:p>
          <a:p>
            <a:pPr algn="ctr">
              <a:spcBef>
                <a:spcPct val="0"/>
              </a:spcBef>
            </a:pPr>
            <a:endParaRPr lang="en-IE" altLang="en-US" sz="4800" dirty="0" smtClean="0">
              <a:solidFill>
                <a:srgbClr val="0099FF"/>
              </a:solidFill>
              <a:latin typeface="+mj-lt"/>
            </a:endParaRPr>
          </a:p>
          <a:p>
            <a:pPr algn="ctr">
              <a:spcBef>
                <a:spcPct val="0"/>
              </a:spcBef>
            </a:pPr>
            <a:r>
              <a:rPr lang="en-IE" altLang="en-US" sz="2400" dirty="0" smtClean="0">
                <a:solidFill>
                  <a:srgbClr val="0099FF"/>
                </a:solidFill>
                <a:latin typeface="+mj-lt"/>
              </a:rPr>
              <a:t>Julie Maguire</a:t>
            </a:r>
            <a:endParaRPr lang="en-IE" altLang="en-US" sz="2400" dirty="0" smtClean="0">
              <a:solidFill>
                <a:srgbClr val="0099FF"/>
              </a:solidFill>
              <a:latin typeface="+mj-lt"/>
            </a:endParaRPr>
          </a:p>
          <a:p>
            <a:pPr algn="ctr">
              <a:spcBef>
                <a:spcPct val="0"/>
              </a:spcBef>
            </a:pPr>
            <a:r>
              <a:rPr lang="en-IE" altLang="en-US" sz="2400" dirty="0" smtClean="0">
                <a:solidFill>
                  <a:srgbClr val="0099FF"/>
                </a:solidFill>
                <a:latin typeface="+mj-lt"/>
              </a:rPr>
              <a:t>DOMMRS</a:t>
            </a:r>
            <a:endParaRPr lang="en-IE" altLang="en-US" sz="2400" dirty="0" smtClean="0">
              <a:solidFill>
                <a:srgbClr val="0099FF"/>
              </a:solidFill>
              <a:latin typeface="+mj-lt"/>
            </a:endParaRPr>
          </a:p>
          <a:p>
            <a:pPr algn="ctr">
              <a:spcBef>
                <a:spcPct val="0"/>
              </a:spcBef>
            </a:pPr>
            <a:r>
              <a:rPr lang="en-IE" altLang="en-US" sz="2400" dirty="0" smtClean="0">
                <a:solidFill>
                  <a:srgbClr val="0099FF"/>
                </a:solidFill>
                <a:latin typeface="+mj-lt"/>
              </a:rPr>
              <a:t>julie.maguire@dommrc.com</a:t>
            </a:r>
          </a:p>
        </p:txBody>
      </p:sp>
      <p:pic>
        <p:nvPicPr>
          <p:cNvPr id="6" name="Picture 23" descr="Marine Research Station Logo_high quality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275790"/>
            <a:ext cx="3096344" cy="127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aleria Magnolfi\Downloads\logoORION_FINAL.png"/>
          <p:cNvPicPr>
            <a:picLocks noChangeAspect="1" noChangeArrowheads="1"/>
          </p:cNvPicPr>
          <p:nvPr/>
        </p:nvPicPr>
        <p:blipFill>
          <a:blip r:embed="rId2" cstate="print">
            <a:lum contrast="37000"/>
          </a:blip>
          <a:stretch>
            <a:fillRect/>
          </a:stretch>
        </p:blipFill>
        <p:spPr bwMode="auto">
          <a:xfrm>
            <a:off x="-32" y="-24"/>
            <a:ext cx="1285851" cy="6693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Consortium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8" descr="Marine Research Station Logo_high quality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3840163"/>
            <a:ext cx="1943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4" descr="http://www.project-orion.eu/cms/uploads/images/members-logos/logo%20ETA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03848" y="1772816"/>
            <a:ext cx="1143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3" descr="http://www.marketplaceinternational.eu/wp-content/uploads/2014/10/IrishSeaSpray_Logo.jpg"/>
          <p:cNvPicPr>
            <a:picLocks noChangeAspect="1" noChangeArrowheads="1"/>
          </p:cNvPicPr>
          <p:nvPr/>
        </p:nvPicPr>
        <p:blipFill>
          <a:blip r:embed="rId6" r:link="rId7" cstate="print"/>
          <a:srcRect l="12000" r="12000"/>
          <a:stretch>
            <a:fillRect/>
          </a:stretch>
        </p:blipFill>
        <p:spPr bwMode="auto">
          <a:xfrm>
            <a:off x="7092280" y="1772816"/>
            <a:ext cx="1371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2" descr="MIS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844824"/>
            <a:ext cx="1114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1" descr="http://www.project-orion.eu/cms/uploads/images/members-logos/ads_logo.gi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7164288" y="4581128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0" descr="http://www.project-orion.eu/cms/uploads/images/members-logos/ZADE_Logo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611560" y="3356992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9" descr="http://www.indigorock.org/data/_uploaded/slider/partnerr-logos-fn.gif"/>
          <p:cNvPicPr>
            <a:picLocks noChangeAspect="1" noChangeArrowheads="1"/>
          </p:cNvPicPr>
          <p:nvPr/>
        </p:nvPicPr>
        <p:blipFill>
          <a:blip r:embed="rId13" r:link="rId14" cstate="print"/>
          <a:srcRect l="27350" r="20514"/>
          <a:stretch>
            <a:fillRect/>
          </a:stretch>
        </p:blipFill>
        <p:spPr bwMode="auto">
          <a:xfrm>
            <a:off x="539552" y="4221088"/>
            <a:ext cx="77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8" descr="http://www.project-orion.eu/cms/uploads/images/members-logos/logo_maisonneuve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2267744" y="3140968"/>
            <a:ext cx="1019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7" descr="http://www.heig-vd.ch/images/default-source/dpt_ec-g/ecg_hes-so.jpg?sfvrsn=2"/>
          <p:cNvPicPr>
            <a:picLocks noChangeAspect="1" noChangeArrowheads="1"/>
          </p:cNvPicPr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1835150" y="4648224"/>
            <a:ext cx="1485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6" descr="http://www.sesec.org/images/photos/ifgra_droite.jpg"/>
          <p:cNvPicPr>
            <a:picLocks noChangeAspect="1" noChangeArrowheads="1"/>
          </p:cNvPicPr>
          <p:nvPr/>
        </p:nvPicPr>
        <p:blipFill>
          <a:blip r:embed="rId19" r:link="rId20" cstate="print"/>
          <a:srcRect l="17499" t="25946" r="7500" b="44865"/>
          <a:stretch>
            <a:fillRect/>
          </a:stretch>
        </p:blipFill>
        <p:spPr bwMode="auto">
          <a:xfrm>
            <a:off x="3635896" y="3140968"/>
            <a:ext cx="800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5" descr="http://www.foodtech-portal.eu/images/3/36/Logo_irta_english_3.jpg"/>
          <p:cNvPicPr>
            <a:picLocks noChangeAspect="1" noChangeArrowheads="1"/>
          </p:cNvPicPr>
          <p:nvPr/>
        </p:nvPicPr>
        <p:blipFill>
          <a:blip r:embed="rId21" r:link="rId22" cstate="print"/>
          <a:srcRect/>
          <a:stretch>
            <a:fillRect/>
          </a:stretch>
        </p:blipFill>
        <p:spPr bwMode="auto">
          <a:xfrm>
            <a:off x="5508104" y="4437112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171450" y="-3840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-171450" y="-3040063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1200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0" y="3168674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-171450" y="4503762"/>
            <a:ext cx="227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1200">
                <a:cs typeface="Times New Roman" pitchFamily="18" charset="0"/>
              </a:rPr>
              <a:t> </a:t>
            </a:r>
            <a:endParaRPr lang="en-US" altLang="en-US"/>
          </a:p>
        </p:txBody>
      </p:sp>
      <p:pic>
        <p:nvPicPr>
          <p:cNvPr id="30" name="Picture 54" descr="logo_EUBIA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44008" y="306896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5" descr="cand-landi_logo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40152" y="3068960"/>
            <a:ext cx="1143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6" descr="validex_logo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635896" y="4365104"/>
            <a:ext cx="1409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8" descr="Marine Research Station Logo_high quality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0875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9" descr="UNIMAN_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39552" y="5805264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0" descr="csem_logo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267744" y="5949280"/>
            <a:ext cx="152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1" descr="USW-logo (1)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67944" y="5373216"/>
            <a:ext cx="819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2" descr="Logo%20ANIA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148064" y="5517232"/>
            <a:ext cx="123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3" descr="setbir%20logo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498407" y="2852936"/>
            <a:ext cx="962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6" descr="digesto60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732240" y="5589240"/>
            <a:ext cx="1857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628453"/>
            <a:ext cx="9144000" cy="2664643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IE" altLang="en-US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SME agro-food industries have to manage large quantities of organic waste – over 239 million tonnes.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IE" altLang="en-US" sz="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alt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 issues (no place for long term storage)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kumimoji="0" lang="en-US" altLang="en-US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alt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Hygiene issues include nauseous </a:t>
            </a:r>
            <a:r>
              <a:rPr kumimoji="0" lang="en-US" altLang="en-US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odours</a:t>
            </a:r>
            <a:r>
              <a:rPr kumimoji="0" lang="en-US" alt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microorganism proliferation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kumimoji="0" lang="en-US" altLang="en-US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alt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also the negative impact on the global environment quality which includes generation of greenhouse gases and uncontrolled emission of dioxins.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457200" y="908720"/>
            <a:ext cx="8229600" cy="9200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8" descr="Restaurant-Food-Waste"/>
          <p:cNvPicPr>
            <a:picLocks noChangeAspect="1" noChangeArrowheads="1"/>
          </p:cNvPicPr>
          <p:nvPr/>
        </p:nvPicPr>
        <p:blipFill>
          <a:blip r:embed="rId2" cstate="print"/>
          <a:srcRect l="492" t="1476" r="1969" b="1476"/>
          <a:stretch>
            <a:fillRect/>
          </a:stretch>
        </p:blipFill>
        <p:spPr bwMode="auto">
          <a:xfrm>
            <a:off x="827584" y="4210661"/>
            <a:ext cx="3651165" cy="24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food_waste_f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03368"/>
            <a:ext cx="3600400" cy="241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Background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628453"/>
            <a:ext cx="9144000" cy="4320827"/>
          </a:xfrm>
          <a:prstGeom prst="rect">
            <a:avLst/>
          </a:prstGeom>
        </p:spPr>
        <p:txBody>
          <a:bodyPr/>
          <a:lstStyle/>
          <a:p>
            <a:r>
              <a:rPr kumimoji="0" lang="en-IE" altLang="en-US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u="sng" dirty="0" smtClean="0"/>
              <a:t>Landfill Directive (1999/31/EC)</a:t>
            </a:r>
            <a:r>
              <a:rPr lang="en-US" dirty="0" smtClean="0"/>
              <a:t> </a:t>
            </a:r>
          </a:p>
          <a:p>
            <a:endParaRPr lang="it-IT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en-US" dirty="0" smtClean="0"/>
              <a:t>Landfill diversion targets for biodegradable waste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altLang="en-US" dirty="0" smtClean="0"/>
              <a:t>compared to 1995: </a:t>
            </a:r>
            <a:r>
              <a:rPr lang="en-US" altLang="en-US" b="1" dirty="0" smtClean="0"/>
              <a:t>35% by 2016  (for some countries by 2020)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n-US" altLang="en-US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it-IT" altLang="en-US" dirty="0" err="1" smtClean="0"/>
              <a:t>Municipal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waste</a:t>
            </a:r>
            <a:r>
              <a:rPr lang="it-IT" altLang="en-US" dirty="0" smtClean="0"/>
              <a:t>: </a:t>
            </a:r>
            <a:r>
              <a:rPr lang="it-IT" altLang="en-US" b="1" dirty="0" smtClean="0"/>
              <a:t>50% minimum </a:t>
            </a:r>
            <a:r>
              <a:rPr lang="it-IT" altLang="en-US" b="1" dirty="0" err="1" smtClean="0"/>
              <a:t>recycling</a:t>
            </a:r>
            <a:r>
              <a:rPr lang="it-IT" altLang="en-US" b="1" dirty="0" smtClean="0"/>
              <a:t> </a:t>
            </a:r>
            <a:r>
              <a:rPr lang="en-US" altLang="en-US" b="1" dirty="0" smtClean="0"/>
              <a:t>by 2020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altLang="en-US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en-US" dirty="0" smtClean="0"/>
              <a:t>MS shall take measures to encourage (art. 22) 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separate collection of bio-waste with a view to the composting and digestion;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use of environmentally safe materials produced from bio-waste;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environmental friendly treatment of bio-waste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 Policy environment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reatment flow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52600"/>
            <a:ext cx="7848600" cy="43434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Treatment options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treatment flow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52600"/>
            <a:ext cx="7848600" cy="4343400"/>
          </a:xfrm>
          <a:prstGeom prst="rect">
            <a:avLst/>
          </a:prstGeom>
          <a:noFill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95963" y="60213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084888" y="544512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2" name="Picture 15" descr="Green_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516563"/>
            <a:ext cx="11572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7452320" y="1796008"/>
          <a:ext cx="815752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752"/>
              </a:tblGrid>
              <a:tr h="876300">
                <a:tc>
                  <a:txBody>
                    <a:bodyPr/>
                    <a:lstStyle/>
                    <a:p>
                      <a:r>
                        <a:rPr lang="it-IT" sz="40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it-IT" sz="40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it-IT" sz="40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it-IT" sz="40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5"/>
          <p:cNvSpPr txBox="1">
            <a:spLocks/>
          </p:cNvSpPr>
          <p:nvPr/>
        </p:nvSpPr>
        <p:spPr>
          <a:xfrm>
            <a:off x="323528" y="1557338"/>
            <a:ext cx="8229600" cy="45434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Anaerobic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digestion is a multi step process (including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hydrolysis,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acidogenic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acetogenic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methanogenic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phases)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which different bacteria and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archaea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break down a biodegradable substrate in the absence of oxygen.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process produces: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“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biogas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which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as fuel thanks to its high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methane content (60 to 80%). This biogas also includes carbon dioxide and traces of hydrogen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sulphide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ammonia, water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vapour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other organic volatiles and nitrogen gas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nutrient-rich 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digestate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which can be used as fertilizer.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dirty="0" smtClean="0"/>
              <a:t>It occurs in multiple environments including digestive systems, marshes, rubbish dumps, septic tanks etc.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Humans have managed to transfer the activity occurring in the environment to engineered sealed controlled vessels of various designs called digesters.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Anaerobic digestion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556792"/>
            <a:ext cx="864096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en-US" dirty="0" smtClean="0"/>
              <a:t>Orion is a unique SME scale (3000L) anaerobic digestion machine.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en-US" dirty="0" smtClean="0"/>
              <a:t>It can process a large range of organic inputs.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en-US" dirty="0" smtClean="0"/>
              <a:t>Advanced control tools and sensors ensure an optimum reliability meaning low operational costs.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dirty="0" smtClean="0"/>
              <a:t>Availability of big quantities of waste and controlled transport costs </a:t>
            </a:r>
            <a:r>
              <a:rPr lang="it-IT" dirty="0" err="1" smtClean="0"/>
              <a:t>ensure</a:t>
            </a:r>
            <a:r>
              <a:rPr lang="it-IT" dirty="0" smtClean="0"/>
              <a:t> </a:t>
            </a:r>
            <a:r>
              <a:rPr lang="it-IT" dirty="0" err="1" smtClean="0"/>
              <a:t>economic</a:t>
            </a:r>
            <a:r>
              <a:rPr lang="it-IT" dirty="0" smtClean="0"/>
              <a:t> </a:t>
            </a:r>
            <a:r>
              <a:rPr lang="it-IT" dirty="0" err="1" smtClean="0"/>
              <a:t>viability</a:t>
            </a:r>
            <a:endParaRPr lang="en-US" alt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ORION solution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000" t="28487" r="3999" b="14540"/>
          <a:stretch>
            <a:fillRect/>
          </a:stretch>
        </p:blipFill>
        <p:spPr>
          <a:xfrm>
            <a:off x="1115616" y="3717032"/>
            <a:ext cx="691197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ORION solution – feeding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4034793"/>
            <a:ext cx="8568952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altLang="en-US" dirty="0" smtClean="0"/>
              <a:t>Orion can process 25 – 250 kg/day of dry matter, corresponding more or less to 80 – 1000 kg/day of fresh waste (depending on digester dimension, composition and water content of the waste).</a:t>
            </a:r>
            <a:endParaRPr lang="es-ES" altLang="en-US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altLang="en-US" b="1" dirty="0" smtClean="0"/>
              <a:t>Waste streams ≤ 5,000 t/y.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ES" altLang="en-US" sz="800" b="1" dirty="0" smtClean="0"/>
          </a:p>
          <a:p>
            <a:r>
              <a:rPr lang="it-IT" dirty="0" smtClean="0"/>
              <a:t>T</a:t>
            </a:r>
            <a:r>
              <a:rPr lang="en-US" dirty="0" smtClean="0"/>
              <a:t>he composition and characteristics of biogas are highly dependent on the different organic waste sources  (produced quantities, </a:t>
            </a:r>
            <a:r>
              <a:rPr lang="en-US" dirty="0" err="1" smtClean="0"/>
              <a:t>physico</a:t>
            </a:r>
            <a:r>
              <a:rPr lang="en-US" dirty="0" smtClean="0"/>
              <a:t>-chemical and biochemical parameters). </a:t>
            </a:r>
            <a:r>
              <a:rPr lang="it-IT" dirty="0" err="1" smtClean="0"/>
              <a:t>Co-substrate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optimize</a:t>
            </a:r>
            <a:r>
              <a:rPr lang="it-IT" dirty="0" smtClean="0"/>
              <a:t> the AD </a:t>
            </a:r>
            <a:r>
              <a:rPr lang="it-IT" dirty="0" err="1" smtClean="0"/>
              <a:t>process</a:t>
            </a:r>
            <a:r>
              <a:rPr lang="it-IT" dirty="0" smtClean="0"/>
              <a:t>.</a:t>
            </a:r>
            <a:endParaRPr lang="en-US" dirty="0" smtClean="0"/>
          </a:p>
          <a:p>
            <a:endParaRPr lang="en-US" altLang="en-US" sz="800" b="1" dirty="0" smtClean="0"/>
          </a:p>
          <a:p>
            <a:r>
              <a:rPr lang="en-US" dirty="0" smtClean="0"/>
              <a:t>The control tools maximize the stability of the </a:t>
            </a:r>
            <a:r>
              <a:rPr lang="en-US" dirty="0" err="1" smtClean="0"/>
              <a:t>digestor</a:t>
            </a:r>
            <a:r>
              <a:rPr lang="en-US" dirty="0" smtClean="0"/>
              <a:t>. 	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16024" y="1636008"/>
          <a:ext cx="889248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310"/>
                <a:gridCol w="2279667"/>
                <a:gridCol w="1872953"/>
                <a:gridCol w="266355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en-US" b="1" dirty="0" smtClean="0"/>
                        <a:t>Suitable inputs:</a:t>
                      </a:r>
                      <a:r>
                        <a:rPr lang="en-US" altLang="en-US" b="1" dirty="0" smtClean="0"/>
                        <a:t> organic waste </a:t>
                      </a:r>
                      <a:r>
                        <a:rPr lang="es-ES" altLang="en-US" b="1" dirty="0" smtClean="0"/>
                        <a:t>from: </a:t>
                      </a:r>
                      <a:endParaRPr lang="es-ES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s-ES" altLang="en-US" b="1" kern="1200" dirty="0" smtClean="0"/>
                        <a:t>WASTES – EXAMPLES</a:t>
                      </a:r>
                      <a:endParaRPr kumimoji="0" lang="it-IT" altLang="en-US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lang="es-ES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Agro-food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Cheese whey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297 NLCH4/kgVS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lang="es-ES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Aquaculture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Salmon waste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408-525 NLCH4/kgVS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 typeface="Wingdings 2"/>
                        <a:buChar char=""/>
                        <a:defRPr/>
                      </a:pPr>
                      <a:endParaRPr lang="it-IT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Seaweed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149 NLCH4/kgVS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lang="es-ES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HORECA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Restaurant waste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560 NLCH4/kgVS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Food&amp;vegetable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altLang="en-US" kern="1200" dirty="0" smtClean="0"/>
                        <a:t>399 NLCH4/kgVS</a:t>
                      </a:r>
                      <a:endParaRPr kumimoji="0" lang="it-IT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1772816"/>
            <a:ext cx="820891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en-US" dirty="0" smtClean="0"/>
              <a:t>The grinder reduces the organic matter to be digested to small particles (2-3 mm) and mix it in order to facilitate the break down of the biodegradable substrate  by microorganisms.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altLang="en-US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en-US" dirty="0" smtClean="0"/>
              <a:t>The grinding process of the waste is automatically controlled.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altLang="en-US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en-US" dirty="0" smtClean="0"/>
              <a:t>The PLC controls the moment to pump it to the digestion module.</a:t>
            </a:r>
            <a:endParaRPr lang="it-IT" alt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908720"/>
            <a:ext cx="8208912" cy="6320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ORION solution – grinding</a:t>
            </a: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686</Words>
  <Application>Microsoft Office PowerPoint</Application>
  <PresentationFormat>Presentazione su schermo (4:3)</PresentationFormat>
  <Paragraphs>128</Paragraphs>
  <Slides>18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Valeria Magnolfi</dc:creator>
  <cp:lastModifiedBy>Valeria Magnolfi</cp:lastModifiedBy>
  <cp:revision>62</cp:revision>
  <dcterms:created xsi:type="dcterms:W3CDTF">2014-01-10T16:30:48Z</dcterms:created>
  <dcterms:modified xsi:type="dcterms:W3CDTF">2015-07-23T09:34:49Z</dcterms:modified>
</cp:coreProperties>
</file>