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74" r:id="rId3"/>
    <p:sldId id="300" r:id="rId4"/>
    <p:sldId id="260" r:id="rId5"/>
    <p:sldId id="294" r:id="rId6"/>
    <p:sldId id="296" r:id="rId7"/>
    <p:sldId id="298" r:id="rId8"/>
    <p:sldId id="273" r:id="rId9"/>
    <p:sldId id="280" r:id="rId10"/>
    <p:sldId id="299" r:id="rId11"/>
    <p:sldId id="270" r:id="rId12"/>
    <p:sldId id="278" r:id="rId13"/>
    <p:sldId id="275" r:id="rId14"/>
    <p:sldId id="277" r:id="rId15"/>
    <p:sldId id="281" r:id="rId16"/>
    <p:sldId id="282" r:id="rId17"/>
    <p:sldId id="283" r:id="rId18"/>
    <p:sldId id="284" r:id="rId19"/>
    <p:sldId id="285" r:id="rId20"/>
    <p:sldId id="272" r:id="rId21"/>
    <p:sldId id="286" r:id="rId22"/>
    <p:sldId id="287" r:id="rId23"/>
    <p:sldId id="264" r:id="rId24"/>
    <p:sldId id="279" r:id="rId25"/>
    <p:sldId id="288" r:id="rId26"/>
    <p:sldId id="289" r:id="rId27"/>
    <p:sldId id="290" r:id="rId28"/>
    <p:sldId id="291" r:id="rId29"/>
    <p:sldId id="292" r:id="rId30"/>
    <p:sldId id="301" r:id="rId3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ormick Mark" initials="MM" lastIdx="22" clrIdx="0">
    <p:extLst>
      <p:ext uri="{19B8F6BF-5375-455C-9EA6-DF929625EA0E}">
        <p15:presenceInfo xmlns="" xmlns:p15="http://schemas.microsoft.com/office/powerpoint/2012/main" userId="S-1-5-21-470494140-1442666602-336231458-41426" providerId="AD"/>
      </p:ext>
    </p:extLst>
  </p:cmAuthor>
  <p:cmAuthor id="2" name="Valeria Magnolfi" initials="V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0175" autoAdjust="0"/>
  </p:normalViewPr>
  <p:slideViewPr>
    <p:cSldViewPr>
      <p:cViewPr varScale="1">
        <p:scale>
          <a:sx n="67" d="100"/>
          <a:sy n="67" d="100"/>
        </p:scale>
        <p:origin x="-14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7-14T07:46:11.915" idx="19">
    <p:pos x="5230" y="1953"/>
    <p:text>83%, not 90%</p:text>
    <p:extLst>
      <p:ext uri="{C676402C-5697-4E1C-873F-D02D1690AC5C}">
        <p15:threadingInfo xmlns="" xmlns:p15="http://schemas.microsoft.com/office/powerpoint/2012/main" timeZoneBias="-120"/>
      </p:ext>
    </p:extLst>
  </p:cm>
  <p:cm authorId="1" dt="2015-07-14T07:53:23.275" idx="20">
    <p:pos x="5201" y="1716"/>
    <p:text>68 m2 floor space required to treat 100 kg/day of wet wastes (result from 650L trials. 3 x 1 = 3 m2. 1563 kg wet wastes treated in 353 days. 0,68 m2/kg/day)</p:text>
    <p:extLst>
      <p:ext uri="{C676402C-5697-4E1C-873F-D02D1690AC5C}">
        <p15:threadingInfo xmlns="" xmlns:p15="http://schemas.microsoft.com/office/powerpoint/2012/main" timeZoneBias="-120"/>
      </p:ext>
    </p:extLst>
  </p:cm>
  <p:cm authorId="1" dt="2015-07-14T08:37:20.522" idx="22">
    <p:pos x="5288" y="2183"/>
    <p:text>0.18 to 0.46</p:text>
    <p:extLst>
      <p:ext uri="{C676402C-5697-4E1C-873F-D02D1690AC5C}">
        <p15:threadingInfo xmlns=""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2F14BE-7178-40BF-B2D7-FD9548F2A9AD}"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it-IT"/>
        </a:p>
      </dgm:t>
    </dgm:pt>
    <dgm:pt modelId="{9915A169-E792-4668-B0F7-9611F23DF8B6}">
      <dgm:prSet phldrT="[Testo]" custT="1"/>
      <dgm:spPr/>
      <dgm:t>
        <a:bodyPr/>
        <a:lstStyle/>
        <a:p>
          <a:r>
            <a:rPr lang="en-US" sz="2000" dirty="0" smtClean="0"/>
            <a:t>Reduced construction costs </a:t>
          </a:r>
        </a:p>
      </dgm:t>
    </dgm:pt>
    <dgm:pt modelId="{CCCFDDCD-3AFE-4ECD-B0F1-53F5B58B904D}" type="parTrans" cxnId="{D40664AF-2300-42A7-80DD-B11DDC7CE3C4}">
      <dgm:prSet/>
      <dgm:spPr/>
      <dgm:t>
        <a:bodyPr/>
        <a:lstStyle/>
        <a:p>
          <a:endParaRPr lang="it-IT"/>
        </a:p>
      </dgm:t>
    </dgm:pt>
    <dgm:pt modelId="{1140685F-A070-46EE-9081-8DD5D6CAC2FD}" type="sibTrans" cxnId="{D40664AF-2300-42A7-80DD-B11DDC7CE3C4}">
      <dgm:prSet/>
      <dgm:spPr/>
      <dgm:t>
        <a:bodyPr/>
        <a:lstStyle/>
        <a:p>
          <a:endParaRPr lang="it-IT"/>
        </a:p>
      </dgm:t>
    </dgm:pt>
    <dgm:pt modelId="{ED68FEF9-2884-45C6-B99D-45952EDEDEAD}">
      <dgm:prSet phldrT="[Testo]" custT="1"/>
      <dgm:spPr/>
      <dgm:t>
        <a:bodyPr/>
        <a:lstStyle/>
        <a:p>
          <a:r>
            <a:rPr lang="en-US" sz="2000" dirty="0" smtClean="0"/>
            <a:t>High control of the reactions</a:t>
          </a:r>
          <a:endParaRPr lang="it-IT" sz="2000" dirty="0"/>
        </a:p>
      </dgm:t>
    </dgm:pt>
    <dgm:pt modelId="{DA24E1D1-8CFF-4D83-8CED-51E2F2A4E279}" type="parTrans" cxnId="{BCBD14CA-8638-4ED9-83B2-744C15E9519D}">
      <dgm:prSet/>
      <dgm:spPr/>
      <dgm:t>
        <a:bodyPr/>
        <a:lstStyle/>
        <a:p>
          <a:endParaRPr lang="it-IT"/>
        </a:p>
      </dgm:t>
    </dgm:pt>
    <dgm:pt modelId="{B3121A63-6BB3-4494-9073-0DAF150EB895}" type="sibTrans" cxnId="{BCBD14CA-8638-4ED9-83B2-744C15E9519D}">
      <dgm:prSet/>
      <dgm:spPr/>
      <dgm:t>
        <a:bodyPr/>
        <a:lstStyle/>
        <a:p>
          <a:endParaRPr lang="it-IT"/>
        </a:p>
      </dgm:t>
    </dgm:pt>
    <dgm:pt modelId="{7DFBCE8E-7243-4963-958B-E0C529095DA7}" type="pres">
      <dgm:prSet presAssocID="{1A2F14BE-7178-40BF-B2D7-FD9548F2A9AD}" presName="compositeShape" presStyleCnt="0">
        <dgm:presLayoutVars>
          <dgm:chMax val="2"/>
          <dgm:dir/>
          <dgm:resizeHandles val="exact"/>
        </dgm:presLayoutVars>
      </dgm:prSet>
      <dgm:spPr/>
      <dgm:t>
        <a:bodyPr/>
        <a:lstStyle/>
        <a:p>
          <a:endParaRPr lang="it-IT"/>
        </a:p>
      </dgm:t>
    </dgm:pt>
    <dgm:pt modelId="{3E496770-655C-4EF6-B476-059D099FAAEA}" type="pres">
      <dgm:prSet presAssocID="{1A2F14BE-7178-40BF-B2D7-FD9548F2A9AD}" presName="divider" presStyleLbl="fgShp" presStyleIdx="0" presStyleCnt="1" custAng="21026175"/>
      <dgm:spPr/>
    </dgm:pt>
    <dgm:pt modelId="{ED20491F-6968-4513-9CC7-4F9AAD06C2A8}" type="pres">
      <dgm:prSet presAssocID="{9915A169-E792-4668-B0F7-9611F23DF8B6}" presName="downArrow" presStyleLbl="node1" presStyleIdx="0" presStyleCnt="2" custLinFactNeighborX="6979"/>
      <dgm:spPr/>
    </dgm:pt>
    <dgm:pt modelId="{AC12FAF2-520A-4DAF-AC4E-77033B730992}" type="pres">
      <dgm:prSet presAssocID="{9915A169-E792-4668-B0F7-9611F23DF8B6}" presName="downArrowText" presStyleLbl="revTx" presStyleIdx="0" presStyleCnt="2" custScaleX="181283">
        <dgm:presLayoutVars>
          <dgm:bulletEnabled val="1"/>
        </dgm:presLayoutVars>
      </dgm:prSet>
      <dgm:spPr/>
      <dgm:t>
        <a:bodyPr/>
        <a:lstStyle/>
        <a:p>
          <a:endParaRPr lang="it-IT"/>
        </a:p>
      </dgm:t>
    </dgm:pt>
    <dgm:pt modelId="{63FFDDB1-CB68-4A66-935E-9FBEADF0978F}" type="pres">
      <dgm:prSet presAssocID="{ED68FEF9-2884-45C6-B99D-45952EDEDEAD}" presName="upArrow" presStyleLbl="node1" presStyleIdx="1" presStyleCnt="2"/>
      <dgm:spPr/>
    </dgm:pt>
    <dgm:pt modelId="{94169C0D-D632-488D-A1A9-1B890A8900CB}" type="pres">
      <dgm:prSet presAssocID="{ED68FEF9-2884-45C6-B99D-45952EDEDEAD}" presName="upArrowText" presStyleLbl="revTx" presStyleIdx="1" presStyleCnt="2" custScaleX="149975">
        <dgm:presLayoutVars>
          <dgm:bulletEnabled val="1"/>
        </dgm:presLayoutVars>
      </dgm:prSet>
      <dgm:spPr/>
      <dgm:t>
        <a:bodyPr/>
        <a:lstStyle/>
        <a:p>
          <a:endParaRPr lang="it-IT"/>
        </a:p>
      </dgm:t>
    </dgm:pt>
  </dgm:ptLst>
  <dgm:cxnLst>
    <dgm:cxn modelId="{BCBD14CA-8638-4ED9-83B2-744C15E9519D}" srcId="{1A2F14BE-7178-40BF-B2D7-FD9548F2A9AD}" destId="{ED68FEF9-2884-45C6-B99D-45952EDEDEAD}" srcOrd="1" destOrd="0" parTransId="{DA24E1D1-8CFF-4D83-8CED-51E2F2A4E279}" sibTransId="{B3121A63-6BB3-4494-9073-0DAF150EB895}"/>
    <dgm:cxn modelId="{20A90022-4C80-4110-915D-0279ECE18EBE}" type="presOf" srcId="{ED68FEF9-2884-45C6-B99D-45952EDEDEAD}" destId="{94169C0D-D632-488D-A1A9-1B890A8900CB}" srcOrd="0" destOrd="0" presId="urn:microsoft.com/office/officeart/2005/8/layout/arrow3"/>
    <dgm:cxn modelId="{0F9C61C0-0358-472F-B3A0-539B7918F836}" type="presOf" srcId="{1A2F14BE-7178-40BF-B2D7-FD9548F2A9AD}" destId="{7DFBCE8E-7243-4963-958B-E0C529095DA7}" srcOrd="0" destOrd="0" presId="urn:microsoft.com/office/officeart/2005/8/layout/arrow3"/>
    <dgm:cxn modelId="{D40664AF-2300-42A7-80DD-B11DDC7CE3C4}" srcId="{1A2F14BE-7178-40BF-B2D7-FD9548F2A9AD}" destId="{9915A169-E792-4668-B0F7-9611F23DF8B6}" srcOrd="0" destOrd="0" parTransId="{CCCFDDCD-3AFE-4ECD-B0F1-53F5B58B904D}" sibTransId="{1140685F-A070-46EE-9081-8DD5D6CAC2FD}"/>
    <dgm:cxn modelId="{C730A2F0-3C67-4EE6-BF20-C1796DFEB35F}" type="presOf" srcId="{9915A169-E792-4668-B0F7-9611F23DF8B6}" destId="{AC12FAF2-520A-4DAF-AC4E-77033B730992}" srcOrd="0" destOrd="0" presId="urn:microsoft.com/office/officeart/2005/8/layout/arrow3"/>
    <dgm:cxn modelId="{60DBF0D4-A8DE-40D4-8FB3-73B0A3248102}" type="presParOf" srcId="{7DFBCE8E-7243-4963-958B-E0C529095DA7}" destId="{3E496770-655C-4EF6-B476-059D099FAAEA}" srcOrd="0" destOrd="0" presId="urn:microsoft.com/office/officeart/2005/8/layout/arrow3"/>
    <dgm:cxn modelId="{239EE194-74BB-4C92-8593-075B0D67F1A4}" type="presParOf" srcId="{7DFBCE8E-7243-4963-958B-E0C529095DA7}" destId="{ED20491F-6968-4513-9CC7-4F9AAD06C2A8}" srcOrd="1" destOrd="0" presId="urn:microsoft.com/office/officeart/2005/8/layout/arrow3"/>
    <dgm:cxn modelId="{D77F7315-1D57-4F41-AC64-9C6C40D64FE2}" type="presParOf" srcId="{7DFBCE8E-7243-4963-958B-E0C529095DA7}" destId="{AC12FAF2-520A-4DAF-AC4E-77033B730992}" srcOrd="2" destOrd="0" presId="urn:microsoft.com/office/officeart/2005/8/layout/arrow3"/>
    <dgm:cxn modelId="{2DF0CCB8-362B-4B59-9F83-92C0746EDF7B}" type="presParOf" srcId="{7DFBCE8E-7243-4963-958B-E0C529095DA7}" destId="{63FFDDB1-CB68-4A66-935E-9FBEADF0978F}" srcOrd="3" destOrd="0" presId="urn:microsoft.com/office/officeart/2005/8/layout/arrow3"/>
    <dgm:cxn modelId="{D19A9C57-ED94-41BF-855A-090A15296003}" type="presParOf" srcId="{7DFBCE8E-7243-4963-958B-E0C529095DA7}" destId="{94169C0D-D632-488D-A1A9-1B890A8900CB}" srcOrd="4" destOrd="0" presId="urn:microsoft.com/office/officeart/2005/8/layout/arrow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0F22C-9009-4EA1-A94F-FB8D2C949FEE}" type="datetimeFigureOut">
              <a:rPr lang="it-IT" smtClean="0"/>
              <a:pPr/>
              <a:t>23/07/2015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2A5177-F772-49AE-8945-539EF5580816}" type="slidenum">
              <a:rPr lang="it-IT" smtClean="0"/>
              <a:pPr/>
              <a:t>‹N›</a:t>
            </a:fld>
            <a:endParaRPr lang="it-IT"/>
          </a:p>
        </p:txBody>
      </p:sp>
    </p:spTree>
    <p:extLst>
      <p:ext uri="{BB962C8B-B14F-4D97-AF65-F5344CB8AC3E}">
        <p14:creationId xmlns="" xmlns:p14="http://schemas.microsoft.com/office/powerpoint/2010/main" val="9196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42A5177-F772-49AE-8945-539EF5580816}" type="slidenum">
              <a:rPr lang="it-IT" smtClean="0"/>
              <a:pPr/>
              <a:t>11</a:t>
            </a:fld>
            <a:endParaRPr lang="it-IT"/>
          </a:p>
        </p:txBody>
      </p:sp>
    </p:spTree>
    <p:extLst>
      <p:ext uri="{BB962C8B-B14F-4D97-AF65-F5344CB8AC3E}">
        <p14:creationId xmlns="" xmlns:p14="http://schemas.microsoft.com/office/powerpoint/2010/main" val="96419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42A5177-F772-49AE-8945-539EF5580816}" type="slidenum">
              <a:rPr lang="it-IT" smtClean="0"/>
              <a:pPr/>
              <a:t>20</a:t>
            </a:fld>
            <a:endParaRPr lang="it-IT"/>
          </a:p>
        </p:txBody>
      </p:sp>
    </p:spTree>
    <p:extLst>
      <p:ext uri="{BB962C8B-B14F-4D97-AF65-F5344CB8AC3E}">
        <p14:creationId xmlns="" xmlns:p14="http://schemas.microsoft.com/office/powerpoint/2010/main" val="2153298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42A5177-F772-49AE-8945-539EF5580816}" type="slidenum">
              <a:rPr lang="it-IT" smtClean="0"/>
              <a:pPr/>
              <a:t>21</a:t>
            </a:fld>
            <a:endParaRPr lang="it-IT"/>
          </a:p>
        </p:txBody>
      </p:sp>
    </p:spTree>
    <p:extLst>
      <p:ext uri="{BB962C8B-B14F-4D97-AF65-F5344CB8AC3E}">
        <p14:creationId xmlns="" xmlns:p14="http://schemas.microsoft.com/office/powerpoint/2010/main" val="1081185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42A5177-F772-49AE-8945-539EF5580816}" type="slidenum">
              <a:rPr lang="it-IT" smtClean="0"/>
              <a:pPr/>
              <a:t>22</a:t>
            </a:fld>
            <a:endParaRPr lang="it-IT"/>
          </a:p>
        </p:txBody>
      </p:sp>
    </p:spTree>
    <p:extLst>
      <p:ext uri="{BB962C8B-B14F-4D97-AF65-F5344CB8AC3E}">
        <p14:creationId xmlns="" xmlns:p14="http://schemas.microsoft.com/office/powerpoint/2010/main" val="1690131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42A5177-F772-49AE-8945-539EF5580816}" type="slidenum">
              <a:rPr lang="it-IT" smtClean="0"/>
              <a:pPr/>
              <a:t>24</a:t>
            </a:fld>
            <a:endParaRPr lang="it-IT"/>
          </a:p>
        </p:txBody>
      </p:sp>
    </p:spTree>
    <p:extLst>
      <p:ext uri="{BB962C8B-B14F-4D97-AF65-F5344CB8AC3E}">
        <p14:creationId xmlns="" xmlns:p14="http://schemas.microsoft.com/office/powerpoint/2010/main" val="1907227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pPr>
              <a:defRPr/>
            </a:pPr>
            <a:fld id="{6071BCAA-D5A3-40E3-8F9A-B8A14243B912}" type="slidenum">
              <a:rPr lang="fr-FR" smtClean="0"/>
              <a:pPr>
                <a:defRPr/>
              </a:pPr>
              <a:t>25</a:t>
            </a:fld>
            <a:endParaRPr lang="fr-FR"/>
          </a:p>
        </p:txBody>
      </p:sp>
      <p:sp>
        <p:nvSpPr>
          <p:cNvPr id="6" name="Espace réservé de l'en-tête 5"/>
          <p:cNvSpPr>
            <a:spLocks noGrp="1"/>
          </p:cNvSpPr>
          <p:nvPr>
            <p:ph type="hdr" sz="quarter" idx="11"/>
          </p:nvPr>
        </p:nvSpPr>
        <p:spPr/>
        <p:txBody>
          <a:bodyPr/>
          <a:lstStyle/>
          <a:p>
            <a:endParaRPr lang="fr-CH"/>
          </a:p>
        </p:txBody>
      </p:sp>
    </p:spTree>
    <p:extLst>
      <p:ext uri="{BB962C8B-B14F-4D97-AF65-F5344CB8AC3E}">
        <p14:creationId xmlns="" xmlns:p14="http://schemas.microsoft.com/office/powerpoint/2010/main" val="111234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pPr>
              <a:defRPr/>
            </a:pPr>
            <a:fld id="{6071BCAA-D5A3-40E3-8F9A-B8A14243B912}" type="slidenum">
              <a:rPr lang="fr-FR" smtClean="0"/>
              <a:pPr>
                <a:defRPr/>
              </a:pPr>
              <a:t>26</a:t>
            </a:fld>
            <a:endParaRPr lang="fr-FR"/>
          </a:p>
        </p:txBody>
      </p:sp>
      <p:sp>
        <p:nvSpPr>
          <p:cNvPr id="6" name="Espace réservé de l'en-tête 5"/>
          <p:cNvSpPr>
            <a:spLocks noGrp="1"/>
          </p:cNvSpPr>
          <p:nvPr>
            <p:ph type="hdr" sz="quarter" idx="11"/>
          </p:nvPr>
        </p:nvSpPr>
        <p:spPr/>
        <p:txBody>
          <a:bodyPr/>
          <a:lstStyle/>
          <a:p>
            <a:endParaRPr lang="fr-CH"/>
          </a:p>
        </p:txBody>
      </p:sp>
    </p:spTree>
    <p:extLst>
      <p:ext uri="{BB962C8B-B14F-4D97-AF65-F5344CB8AC3E}">
        <p14:creationId xmlns="" xmlns:p14="http://schemas.microsoft.com/office/powerpoint/2010/main" val="4194085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pPr>
              <a:defRPr/>
            </a:pPr>
            <a:fld id="{6071BCAA-D5A3-40E3-8F9A-B8A14243B912}" type="slidenum">
              <a:rPr lang="fr-FR" smtClean="0"/>
              <a:pPr>
                <a:defRPr/>
              </a:pPr>
              <a:t>27</a:t>
            </a:fld>
            <a:endParaRPr lang="fr-FR"/>
          </a:p>
        </p:txBody>
      </p:sp>
      <p:sp>
        <p:nvSpPr>
          <p:cNvPr id="6" name="Espace réservé de l'en-tête 5"/>
          <p:cNvSpPr>
            <a:spLocks noGrp="1"/>
          </p:cNvSpPr>
          <p:nvPr>
            <p:ph type="hdr" sz="quarter" idx="11"/>
          </p:nvPr>
        </p:nvSpPr>
        <p:spPr/>
        <p:txBody>
          <a:bodyPr/>
          <a:lstStyle/>
          <a:p>
            <a:endParaRPr lang="fr-CH"/>
          </a:p>
        </p:txBody>
      </p:sp>
    </p:spTree>
    <p:extLst>
      <p:ext uri="{BB962C8B-B14F-4D97-AF65-F5344CB8AC3E}">
        <p14:creationId xmlns="" xmlns:p14="http://schemas.microsoft.com/office/powerpoint/2010/main" val="601784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pPr>
              <a:defRPr/>
            </a:pPr>
            <a:fld id="{6071BCAA-D5A3-40E3-8F9A-B8A14243B912}" type="slidenum">
              <a:rPr lang="fr-FR" smtClean="0"/>
              <a:pPr>
                <a:defRPr/>
              </a:pPr>
              <a:t>28</a:t>
            </a:fld>
            <a:endParaRPr lang="fr-FR"/>
          </a:p>
        </p:txBody>
      </p:sp>
      <p:sp>
        <p:nvSpPr>
          <p:cNvPr id="6" name="Espace réservé de l'en-tête 5"/>
          <p:cNvSpPr>
            <a:spLocks noGrp="1"/>
          </p:cNvSpPr>
          <p:nvPr>
            <p:ph type="hdr" sz="quarter" idx="11"/>
          </p:nvPr>
        </p:nvSpPr>
        <p:spPr/>
        <p:txBody>
          <a:bodyPr/>
          <a:lstStyle/>
          <a:p>
            <a:endParaRPr lang="fr-CH"/>
          </a:p>
        </p:txBody>
      </p:sp>
    </p:spTree>
    <p:extLst>
      <p:ext uri="{BB962C8B-B14F-4D97-AF65-F5344CB8AC3E}">
        <p14:creationId xmlns="" xmlns:p14="http://schemas.microsoft.com/office/powerpoint/2010/main" val="1781056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pPr>
              <a:defRPr/>
            </a:pPr>
            <a:fld id="{6071BCAA-D5A3-40E3-8F9A-B8A14243B912}" type="slidenum">
              <a:rPr lang="fr-FR" smtClean="0"/>
              <a:pPr>
                <a:defRPr/>
              </a:pPr>
              <a:t>29</a:t>
            </a:fld>
            <a:endParaRPr lang="fr-FR"/>
          </a:p>
        </p:txBody>
      </p:sp>
      <p:sp>
        <p:nvSpPr>
          <p:cNvPr id="6" name="Espace réservé de l'en-tête 5"/>
          <p:cNvSpPr>
            <a:spLocks noGrp="1"/>
          </p:cNvSpPr>
          <p:nvPr>
            <p:ph type="hdr" sz="quarter" idx="11"/>
          </p:nvPr>
        </p:nvSpPr>
        <p:spPr/>
        <p:txBody>
          <a:bodyPr/>
          <a:lstStyle/>
          <a:p>
            <a:endParaRPr lang="fr-CH"/>
          </a:p>
        </p:txBody>
      </p:sp>
    </p:spTree>
    <p:extLst>
      <p:ext uri="{BB962C8B-B14F-4D97-AF65-F5344CB8AC3E}">
        <p14:creationId xmlns="" xmlns:p14="http://schemas.microsoft.com/office/powerpoint/2010/main" val="78389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42A5177-F772-49AE-8945-539EF5580816}" type="slidenum">
              <a:rPr lang="it-IT" smtClean="0"/>
              <a:pPr/>
              <a:t>12</a:t>
            </a:fld>
            <a:endParaRPr lang="it-IT"/>
          </a:p>
        </p:txBody>
      </p:sp>
    </p:spTree>
    <p:extLst>
      <p:ext uri="{BB962C8B-B14F-4D97-AF65-F5344CB8AC3E}">
        <p14:creationId xmlns="" xmlns:p14="http://schemas.microsoft.com/office/powerpoint/2010/main" val="373810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42A5177-F772-49AE-8945-539EF5580816}" type="slidenum">
              <a:rPr lang="it-IT" smtClean="0"/>
              <a:pPr/>
              <a:t>13</a:t>
            </a:fld>
            <a:endParaRPr lang="it-IT"/>
          </a:p>
        </p:txBody>
      </p:sp>
    </p:spTree>
    <p:extLst>
      <p:ext uri="{BB962C8B-B14F-4D97-AF65-F5344CB8AC3E}">
        <p14:creationId xmlns="" xmlns:p14="http://schemas.microsoft.com/office/powerpoint/2010/main" val="239123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42A5177-F772-49AE-8945-539EF5580816}" type="slidenum">
              <a:rPr lang="it-IT" smtClean="0"/>
              <a:pPr/>
              <a:t>14</a:t>
            </a:fld>
            <a:endParaRPr lang="it-IT"/>
          </a:p>
        </p:txBody>
      </p:sp>
    </p:spTree>
    <p:extLst>
      <p:ext uri="{BB962C8B-B14F-4D97-AF65-F5344CB8AC3E}">
        <p14:creationId xmlns="" xmlns:p14="http://schemas.microsoft.com/office/powerpoint/2010/main" val="2456582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42A5177-F772-49AE-8945-539EF5580816}" type="slidenum">
              <a:rPr lang="it-IT" smtClean="0"/>
              <a:pPr/>
              <a:t>15</a:t>
            </a:fld>
            <a:endParaRPr lang="it-IT"/>
          </a:p>
        </p:txBody>
      </p:sp>
    </p:spTree>
    <p:extLst>
      <p:ext uri="{BB962C8B-B14F-4D97-AF65-F5344CB8AC3E}">
        <p14:creationId xmlns="" xmlns:p14="http://schemas.microsoft.com/office/powerpoint/2010/main" val="2900013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42A5177-F772-49AE-8945-539EF5580816}" type="slidenum">
              <a:rPr lang="it-IT" smtClean="0"/>
              <a:pPr/>
              <a:t>16</a:t>
            </a:fld>
            <a:endParaRPr lang="it-IT"/>
          </a:p>
        </p:txBody>
      </p:sp>
    </p:spTree>
    <p:extLst>
      <p:ext uri="{BB962C8B-B14F-4D97-AF65-F5344CB8AC3E}">
        <p14:creationId xmlns="" xmlns:p14="http://schemas.microsoft.com/office/powerpoint/2010/main" val="1107511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42A5177-F772-49AE-8945-539EF5580816}" type="slidenum">
              <a:rPr lang="it-IT" smtClean="0"/>
              <a:pPr/>
              <a:t>17</a:t>
            </a:fld>
            <a:endParaRPr lang="it-IT"/>
          </a:p>
        </p:txBody>
      </p:sp>
    </p:spTree>
    <p:extLst>
      <p:ext uri="{BB962C8B-B14F-4D97-AF65-F5344CB8AC3E}">
        <p14:creationId xmlns="" xmlns:p14="http://schemas.microsoft.com/office/powerpoint/2010/main" val="3052808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42A5177-F772-49AE-8945-539EF5580816}" type="slidenum">
              <a:rPr lang="it-IT" smtClean="0"/>
              <a:pPr/>
              <a:t>18</a:t>
            </a:fld>
            <a:endParaRPr lang="it-IT"/>
          </a:p>
        </p:txBody>
      </p:sp>
    </p:spTree>
    <p:extLst>
      <p:ext uri="{BB962C8B-B14F-4D97-AF65-F5344CB8AC3E}">
        <p14:creationId xmlns="" xmlns:p14="http://schemas.microsoft.com/office/powerpoint/2010/main" val="208915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42A5177-F772-49AE-8945-539EF5580816}" type="slidenum">
              <a:rPr lang="it-IT" smtClean="0"/>
              <a:pPr/>
              <a:t>19</a:t>
            </a:fld>
            <a:endParaRPr lang="it-IT"/>
          </a:p>
        </p:txBody>
      </p:sp>
    </p:spTree>
    <p:extLst>
      <p:ext uri="{BB962C8B-B14F-4D97-AF65-F5344CB8AC3E}">
        <p14:creationId xmlns="" xmlns:p14="http://schemas.microsoft.com/office/powerpoint/2010/main" val="104355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EE355DAF-9E80-4FA1-B4BB-B649523C8B93}" type="datetimeFigureOut">
              <a:rPr lang="it-IT" smtClean="0"/>
              <a:pPr/>
              <a:t>23/07/2015</a:t>
            </a:fld>
            <a:endParaRPr lang="it-IT"/>
          </a:p>
        </p:txBody>
      </p:sp>
      <p:sp>
        <p:nvSpPr>
          <p:cNvPr id="5" name="Segnaposto piè di pagina 4"/>
          <p:cNvSpPr>
            <a:spLocks noGrp="1"/>
          </p:cNvSpPr>
          <p:nvPr>
            <p:ph type="ftr" sz="quarter" idx="11"/>
          </p:nvPr>
        </p:nvSpPr>
        <p:spPr>
          <a:xfrm>
            <a:off x="2667000" y="6356350"/>
            <a:ext cx="3352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7924800" y="6356350"/>
            <a:ext cx="762000" cy="365125"/>
          </a:xfrm>
          <a:prstGeom prst="rect">
            <a:avLst/>
          </a:prstGeom>
        </p:spPr>
        <p:txBody>
          <a:bodyPr/>
          <a:lstStyle/>
          <a:p>
            <a:fld id="{0ABE08F1-1A11-4E3A-A6F5-007231902C8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EE355DAF-9E80-4FA1-B4BB-B649523C8B93}" type="datetimeFigureOut">
              <a:rPr lang="it-IT" smtClean="0"/>
              <a:pPr/>
              <a:t>23/07/2015</a:t>
            </a:fld>
            <a:endParaRPr lang="it-IT"/>
          </a:p>
        </p:txBody>
      </p:sp>
      <p:sp>
        <p:nvSpPr>
          <p:cNvPr id="5" name="Segnaposto piè di pagina 4"/>
          <p:cNvSpPr>
            <a:spLocks noGrp="1"/>
          </p:cNvSpPr>
          <p:nvPr>
            <p:ph type="ftr" sz="quarter" idx="11"/>
          </p:nvPr>
        </p:nvSpPr>
        <p:spPr>
          <a:xfrm>
            <a:off x="2667000" y="6356350"/>
            <a:ext cx="3352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7924800" y="6356350"/>
            <a:ext cx="762000" cy="365125"/>
          </a:xfrm>
          <a:prstGeom prst="rect">
            <a:avLst/>
          </a:prstGeom>
        </p:spPr>
        <p:txBody>
          <a:bodyPr/>
          <a:lstStyle/>
          <a:p>
            <a:fld id="{0ABE08F1-1A11-4E3A-A6F5-007231902C8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EE355DAF-9E80-4FA1-B4BB-B649523C8B93}" type="datetimeFigureOut">
              <a:rPr lang="it-IT" smtClean="0"/>
              <a:pPr/>
              <a:t>23/07/2015</a:t>
            </a:fld>
            <a:endParaRPr lang="it-IT"/>
          </a:p>
        </p:txBody>
      </p:sp>
      <p:sp>
        <p:nvSpPr>
          <p:cNvPr id="5" name="Segnaposto piè di pagina 4"/>
          <p:cNvSpPr>
            <a:spLocks noGrp="1"/>
          </p:cNvSpPr>
          <p:nvPr>
            <p:ph type="ftr" sz="quarter" idx="11"/>
          </p:nvPr>
        </p:nvSpPr>
        <p:spPr>
          <a:xfrm>
            <a:off x="2667000" y="6356350"/>
            <a:ext cx="3352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7924800" y="6356350"/>
            <a:ext cx="762000" cy="365125"/>
          </a:xfrm>
          <a:prstGeom prst="rect">
            <a:avLst/>
          </a:prstGeom>
        </p:spPr>
        <p:txBody>
          <a:bodyPr/>
          <a:lstStyle/>
          <a:p>
            <a:fld id="{0ABE08F1-1A11-4E3A-A6F5-007231902C82}"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EE355DAF-9E80-4FA1-B4BB-B649523C8B93}" type="datetimeFigureOut">
              <a:rPr lang="it-IT" smtClean="0"/>
              <a:pPr/>
              <a:t>23/07/2015</a:t>
            </a:fld>
            <a:endParaRPr lang="it-IT"/>
          </a:p>
        </p:txBody>
      </p:sp>
      <p:sp>
        <p:nvSpPr>
          <p:cNvPr id="5" name="Segnaposto piè di pagina 4"/>
          <p:cNvSpPr>
            <a:spLocks noGrp="1"/>
          </p:cNvSpPr>
          <p:nvPr>
            <p:ph type="ftr" sz="quarter" idx="11"/>
          </p:nvPr>
        </p:nvSpPr>
        <p:spPr>
          <a:xfrm>
            <a:off x="2667000" y="6356350"/>
            <a:ext cx="3352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7924800" y="6356350"/>
            <a:ext cx="762000" cy="365125"/>
          </a:xfrm>
          <a:prstGeom prst="rect">
            <a:avLst/>
          </a:prstGeom>
        </p:spPr>
        <p:txBody>
          <a:bodyPr/>
          <a:lstStyle/>
          <a:p>
            <a:fld id="{0ABE08F1-1A11-4E3A-A6F5-007231902C82}"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EE355DAF-9E80-4FA1-B4BB-B649523C8B93}" type="datetimeFigureOut">
              <a:rPr lang="it-IT" smtClean="0"/>
              <a:pPr/>
              <a:t>23/07/2015</a:t>
            </a:fld>
            <a:endParaRPr lang="it-IT"/>
          </a:p>
        </p:txBody>
      </p:sp>
      <p:sp>
        <p:nvSpPr>
          <p:cNvPr id="6" name="Segnaposto piè di pagina 5"/>
          <p:cNvSpPr>
            <a:spLocks noGrp="1"/>
          </p:cNvSpPr>
          <p:nvPr>
            <p:ph type="ftr" sz="quarter" idx="11"/>
          </p:nvPr>
        </p:nvSpPr>
        <p:spPr>
          <a:xfrm>
            <a:off x="2667000" y="6356350"/>
            <a:ext cx="33528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7924800" y="6356350"/>
            <a:ext cx="762000" cy="365125"/>
          </a:xfrm>
          <a:prstGeom prst="rect">
            <a:avLst/>
          </a:prstGeom>
        </p:spPr>
        <p:txBody>
          <a:bodyPr/>
          <a:lstStyle/>
          <a:p>
            <a:fld id="{0ABE08F1-1A11-4E3A-A6F5-007231902C82}"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EE355DAF-9E80-4FA1-B4BB-B649523C8B93}" type="datetimeFigureOut">
              <a:rPr lang="it-IT" smtClean="0"/>
              <a:pPr/>
              <a:t>23/07/2015</a:t>
            </a:fld>
            <a:endParaRPr lang="it-IT"/>
          </a:p>
        </p:txBody>
      </p:sp>
      <p:sp>
        <p:nvSpPr>
          <p:cNvPr id="8" name="Segnaposto piè di pagina 7"/>
          <p:cNvSpPr>
            <a:spLocks noGrp="1"/>
          </p:cNvSpPr>
          <p:nvPr>
            <p:ph type="ftr" sz="quarter" idx="11"/>
          </p:nvPr>
        </p:nvSpPr>
        <p:spPr>
          <a:xfrm>
            <a:off x="2667000" y="6356350"/>
            <a:ext cx="33528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7924800" y="6356350"/>
            <a:ext cx="762000" cy="365125"/>
          </a:xfrm>
          <a:prstGeom prst="rect">
            <a:avLst/>
          </a:prstGeom>
        </p:spPr>
        <p:txBody>
          <a:bodyPr/>
          <a:lstStyle/>
          <a:p>
            <a:fld id="{0ABE08F1-1A11-4E3A-A6F5-007231902C82}"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EE355DAF-9E80-4FA1-B4BB-B649523C8B93}" type="datetimeFigureOut">
              <a:rPr lang="it-IT" smtClean="0"/>
              <a:pPr/>
              <a:t>23/07/2015</a:t>
            </a:fld>
            <a:endParaRPr lang="it-IT"/>
          </a:p>
        </p:txBody>
      </p:sp>
      <p:sp>
        <p:nvSpPr>
          <p:cNvPr id="4" name="Segnaposto piè di pagina 3"/>
          <p:cNvSpPr>
            <a:spLocks noGrp="1"/>
          </p:cNvSpPr>
          <p:nvPr>
            <p:ph type="ftr" sz="quarter" idx="11"/>
          </p:nvPr>
        </p:nvSpPr>
        <p:spPr>
          <a:xfrm>
            <a:off x="2667000" y="6356350"/>
            <a:ext cx="33528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7924800" y="6356350"/>
            <a:ext cx="762000" cy="365125"/>
          </a:xfrm>
          <a:prstGeom prst="rect">
            <a:avLst/>
          </a:prstGeom>
        </p:spPr>
        <p:txBody>
          <a:bodyPr/>
          <a:lstStyle/>
          <a:p>
            <a:fld id="{0ABE08F1-1A11-4E3A-A6F5-007231902C82}"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EE355DAF-9E80-4FA1-B4BB-B649523C8B93}" type="datetimeFigureOut">
              <a:rPr lang="it-IT" smtClean="0"/>
              <a:pPr/>
              <a:t>23/07/2015</a:t>
            </a:fld>
            <a:endParaRPr lang="it-IT"/>
          </a:p>
        </p:txBody>
      </p:sp>
      <p:sp>
        <p:nvSpPr>
          <p:cNvPr id="3" name="Segnaposto piè di pagina 2"/>
          <p:cNvSpPr>
            <a:spLocks noGrp="1"/>
          </p:cNvSpPr>
          <p:nvPr>
            <p:ph type="ftr" sz="quarter" idx="11"/>
          </p:nvPr>
        </p:nvSpPr>
        <p:spPr>
          <a:xfrm>
            <a:off x="2667000" y="6356350"/>
            <a:ext cx="33528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7924800" y="6356350"/>
            <a:ext cx="762000" cy="365125"/>
          </a:xfrm>
          <a:prstGeom prst="rect">
            <a:avLst/>
          </a:prstGeom>
        </p:spPr>
        <p:txBody>
          <a:bodyPr/>
          <a:lstStyle/>
          <a:p>
            <a:fld id="{0ABE08F1-1A11-4E3A-A6F5-007231902C8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EE355DAF-9E80-4FA1-B4BB-B649523C8B93}" type="datetimeFigureOut">
              <a:rPr lang="it-IT" smtClean="0"/>
              <a:pPr/>
              <a:t>23/07/2015</a:t>
            </a:fld>
            <a:endParaRPr lang="it-IT"/>
          </a:p>
        </p:txBody>
      </p:sp>
      <p:sp>
        <p:nvSpPr>
          <p:cNvPr id="6" name="Segnaposto piè di pagina 5"/>
          <p:cNvSpPr>
            <a:spLocks noGrp="1"/>
          </p:cNvSpPr>
          <p:nvPr>
            <p:ph type="ftr" sz="quarter" idx="11"/>
          </p:nvPr>
        </p:nvSpPr>
        <p:spPr>
          <a:xfrm>
            <a:off x="2667000" y="6356350"/>
            <a:ext cx="33528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7924800" y="6356350"/>
            <a:ext cx="762000" cy="365125"/>
          </a:xfrm>
          <a:prstGeom prst="rect">
            <a:avLst/>
          </a:prstGeom>
        </p:spPr>
        <p:txBody>
          <a:bodyPr/>
          <a:lstStyle/>
          <a:p>
            <a:fld id="{0ABE08F1-1A11-4E3A-A6F5-007231902C82}"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EE355DAF-9E80-4FA1-B4BB-B649523C8B93}" type="datetimeFigureOut">
              <a:rPr lang="it-IT" smtClean="0"/>
              <a:pPr/>
              <a:t>23/07/2015</a:t>
            </a:fld>
            <a:endParaRPr lang="it-IT"/>
          </a:p>
        </p:txBody>
      </p:sp>
      <p:sp>
        <p:nvSpPr>
          <p:cNvPr id="6" name="Segnaposto piè di pagina 5"/>
          <p:cNvSpPr>
            <a:spLocks noGrp="1"/>
          </p:cNvSpPr>
          <p:nvPr>
            <p:ph type="ftr" sz="quarter" idx="11"/>
          </p:nvPr>
        </p:nvSpPr>
        <p:spPr>
          <a:xfrm>
            <a:off x="2667000" y="6356350"/>
            <a:ext cx="33528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a:prstGeom prst="rect">
            <a:avLst/>
          </a:prstGeom>
        </p:spPr>
        <p:txBody>
          <a:bodyPr/>
          <a:lstStyle/>
          <a:p>
            <a:fld id="{0ABE08F1-1A11-4E3A-A6F5-007231902C82}"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dirty="0" smtClean="0"/>
              <a:t>Fare clic per modificare lo stile del titolo</a:t>
            </a:r>
            <a:endParaRPr kumimoji="0" lang="en-US" dirty="0"/>
          </a:p>
        </p:txBody>
      </p:sp>
      <p:sp>
        <p:nvSpPr>
          <p:cNvPr id="30" name="Segnaposto testo 29"/>
          <p:cNvSpPr>
            <a:spLocks noGrp="1"/>
          </p:cNvSpPr>
          <p:nvPr>
            <p:ph type="body" idx="1"/>
          </p:nvPr>
        </p:nvSpPr>
        <p:spPr>
          <a:xfrm>
            <a:off x="457200" y="1935480"/>
            <a:ext cx="8229600" cy="4136726"/>
          </a:xfrm>
          <a:prstGeom prst="rect">
            <a:avLst/>
          </a:prstGeom>
        </p:spPr>
        <p:txBody>
          <a:bodyPr vert="horz">
            <a:normAutofit/>
          </a:bodyPr>
          <a:lstStyle/>
          <a:p>
            <a:pPr lvl="0" eaLnBrk="1" latinLnBrk="0" hangingPunct="1"/>
            <a:r>
              <a:rPr kumimoji="0" lang="it-IT" dirty="0" smtClean="0"/>
              <a:t>Fare clic per modificare stili del testo dello schema</a:t>
            </a:r>
          </a:p>
          <a:p>
            <a:pPr lvl="1" eaLnBrk="1" latinLnBrk="0" hangingPunct="1"/>
            <a:r>
              <a:rPr kumimoji="0" lang="it-IT" dirty="0" smtClean="0"/>
              <a:t>Secondo livello</a:t>
            </a:r>
          </a:p>
          <a:p>
            <a:pPr lvl="2" eaLnBrk="1" latinLnBrk="0" hangingPunct="1"/>
            <a:r>
              <a:rPr kumimoji="0" lang="it-IT" dirty="0" smtClean="0"/>
              <a:t>Terzo livello</a:t>
            </a:r>
          </a:p>
          <a:p>
            <a:pPr lvl="3" eaLnBrk="1" latinLnBrk="0" hangingPunct="1"/>
            <a:r>
              <a:rPr kumimoji="0" lang="it-IT" dirty="0" smtClean="0"/>
              <a:t>Quarto livello</a:t>
            </a:r>
          </a:p>
          <a:p>
            <a:pPr lvl="4" eaLnBrk="1" latinLnBrk="0" hangingPunct="1"/>
            <a:r>
              <a:rPr kumimoji="0" lang="it-IT" dirty="0" smtClean="0"/>
              <a:t>Quinto livello</a:t>
            </a:r>
            <a:endParaRPr kumimoji="0" lang="en-US" dirty="0"/>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3" descr="C:\Users\Valeria Magnolfi\Downloads\logoORION_FINAL.png"/>
          <p:cNvPicPr>
            <a:picLocks noChangeAspect="1" noChangeArrowheads="1"/>
          </p:cNvPicPr>
          <p:nvPr userDrawn="1"/>
        </p:nvPicPr>
        <p:blipFill>
          <a:blip r:embed="rId13" cstate="print">
            <a:lum contrast="37000"/>
          </a:blip>
          <a:stretch>
            <a:fillRect/>
          </a:stretch>
        </p:blipFill>
        <p:spPr bwMode="auto">
          <a:xfrm>
            <a:off x="-32" y="-24"/>
            <a:ext cx="1285851" cy="669397"/>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Valeria Magnolfi\Downloads\logoORION_FINAL.png"/>
          <p:cNvPicPr>
            <a:picLocks noChangeAspect="1" noChangeArrowheads="1"/>
          </p:cNvPicPr>
          <p:nvPr/>
        </p:nvPicPr>
        <p:blipFill>
          <a:blip r:embed="rId2" cstate="print">
            <a:lum contrast="37000"/>
          </a:blip>
          <a:stretch>
            <a:fillRect/>
          </a:stretch>
        </p:blipFill>
        <p:spPr bwMode="auto">
          <a:xfrm>
            <a:off x="-32" y="-24"/>
            <a:ext cx="1285851" cy="669397"/>
          </a:xfrm>
          <a:prstGeom prst="rect">
            <a:avLst/>
          </a:prstGeom>
          <a:noFill/>
          <a:ln>
            <a:noFill/>
          </a:ln>
        </p:spPr>
      </p:pic>
      <p:pic>
        <p:nvPicPr>
          <p:cNvPr id="13314" name="Picture 2" descr="https://espace.cern.ch/project-ULICE-WP6-Hadrontherapy-Survey/Images1/FP7-capacities-logo.jpg"/>
          <p:cNvPicPr>
            <a:picLocks noChangeAspect="1" noChangeArrowheads="1"/>
          </p:cNvPicPr>
          <p:nvPr/>
        </p:nvPicPr>
        <p:blipFill>
          <a:blip r:embed="rId3" cstate="print"/>
          <a:srcRect/>
          <a:stretch>
            <a:fillRect/>
          </a:stretch>
        </p:blipFill>
        <p:spPr bwMode="auto">
          <a:xfrm>
            <a:off x="8354874" y="6215082"/>
            <a:ext cx="789125" cy="642917"/>
          </a:xfrm>
          <a:prstGeom prst="rect">
            <a:avLst/>
          </a:prstGeom>
          <a:noFill/>
        </p:spPr>
      </p:pic>
      <p:sp>
        <p:nvSpPr>
          <p:cNvPr id="5" name="Rectangle 3"/>
          <p:cNvSpPr txBox="1">
            <a:spLocks noChangeArrowheads="1"/>
          </p:cNvSpPr>
          <p:nvPr/>
        </p:nvSpPr>
        <p:spPr>
          <a:xfrm>
            <a:off x="5076056" y="1772816"/>
            <a:ext cx="3682752" cy="1656184"/>
          </a:xfrm>
          <a:prstGeom prst="rect">
            <a:avLst/>
          </a:prstGeom>
        </p:spPr>
        <p:txBody>
          <a:bodyPr vert="horz" lIns="0" rIns="18288">
            <a:normAutofit lnSpcReduction="10000"/>
          </a:bodyPr>
          <a:lstStyle/>
          <a:p>
            <a:pPr marL="0" marR="45720" lvl="0" indent="0" algn="r" defTabSz="914400" rtl="0" eaLnBrk="1" fontAlgn="auto" latinLnBrk="0" hangingPunct="1">
              <a:lnSpc>
                <a:spcPct val="90000"/>
              </a:lnSpc>
              <a:spcBef>
                <a:spcPct val="20000"/>
              </a:spcBef>
              <a:spcAft>
                <a:spcPts val="0"/>
              </a:spcAft>
              <a:buClr>
                <a:schemeClr val="accent3"/>
              </a:buClr>
              <a:buSzPct val="95000"/>
              <a:buFont typeface="Wingdings 2"/>
              <a:buNone/>
              <a:tabLst/>
              <a:defRPr/>
            </a:pPr>
            <a:r>
              <a:rPr kumimoji="0" lang="en-US" altLang="en-US" sz="2400" b="0" i="1" u="none" strike="noStrike" kern="1200" cap="none" spc="0" normalizeH="0" baseline="0" noProof="0" dirty="0" smtClean="0">
                <a:ln>
                  <a:noFill/>
                </a:ln>
                <a:solidFill>
                  <a:srgbClr val="FF9900"/>
                </a:solidFill>
                <a:effectLst/>
                <a:uLnTx/>
                <a:uFillTx/>
                <a:latin typeface="+mn-lt"/>
                <a:ea typeface="+mn-ea"/>
                <a:cs typeface="+mn-cs"/>
              </a:rPr>
              <a:t>Or</a:t>
            </a:r>
            <a:r>
              <a:rPr kumimoji="0" lang="en-US" altLang="en-US" sz="2400" b="0" i="1" u="none" strike="noStrike" kern="1200" cap="none" spc="0" normalizeH="0" baseline="0" noProof="0" dirty="0" smtClean="0">
                <a:ln>
                  <a:noFill/>
                </a:ln>
                <a:solidFill>
                  <a:schemeClr val="tx1"/>
                </a:solidFill>
                <a:effectLst/>
                <a:uLnTx/>
                <a:uFillTx/>
                <a:latin typeface="+mn-lt"/>
                <a:ea typeface="+mn-ea"/>
                <a:cs typeface="+mn-cs"/>
              </a:rPr>
              <a:t>ganic waste management by a small-scale innovative automated system of anaerobic digest</a:t>
            </a:r>
            <a:r>
              <a:rPr kumimoji="0" lang="en-US" altLang="en-US" sz="2400" b="0" i="1" u="none" strike="noStrike" kern="1200" cap="none" spc="0" normalizeH="0" baseline="0" noProof="0" dirty="0" smtClean="0">
                <a:ln>
                  <a:noFill/>
                </a:ln>
                <a:solidFill>
                  <a:srgbClr val="FF9900"/>
                </a:solidFill>
                <a:effectLst/>
                <a:uLnTx/>
                <a:uFillTx/>
                <a:latin typeface="+mn-lt"/>
                <a:ea typeface="+mn-ea"/>
                <a:cs typeface="+mn-cs"/>
              </a:rPr>
              <a:t>ion</a:t>
            </a:r>
          </a:p>
          <a:p>
            <a:pPr marL="0" marR="45720" lvl="0" indent="0" algn="r" defTabSz="914400" rtl="0" eaLnBrk="1" fontAlgn="auto" latinLnBrk="0" hangingPunct="1">
              <a:lnSpc>
                <a:spcPct val="90000"/>
              </a:lnSpc>
              <a:spcBef>
                <a:spcPct val="20000"/>
              </a:spcBef>
              <a:spcAft>
                <a:spcPts val="0"/>
              </a:spcAft>
              <a:buClr>
                <a:schemeClr val="accent3"/>
              </a:buClr>
              <a:buSzPct val="95000"/>
              <a:buFont typeface="Wingdings 2"/>
              <a:buNone/>
              <a:tabLst/>
              <a:defRPr/>
            </a:pPr>
            <a:endParaRPr kumimoji="0" lang="en-US" altLang="en-US" sz="2400" b="0" i="1"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4" descr="logo-ORION"/>
          <p:cNvPicPr>
            <a:picLocks noChangeAspect="1" noChangeArrowheads="1"/>
          </p:cNvPicPr>
          <p:nvPr/>
        </p:nvPicPr>
        <p:blipFill>
          <a:blip r:embed="rId4" cstate="print"/>
          <a:srcRect/>
          <a:stretch>
            <a:fillRect/>
          </a:stretch>
        </p:blipFill>
        <p:spPr bwMode="auto">
          <a:xfrm>
            <a:off x="323850" y="1484784"/>
            <a:ext cx="4248150" cy="2203450"/>
          </a:xfrm>
          <a:prstGeom prst="rect">
            <a:avLst/>
          </a:prstGeom>
          <a:noFill/>
          <a:ln w="9525">
            <a:noFill/>
            <a:miter lim="800000"/>
            <a:headEnd/>
            <a:tailEnd/>
          </a:ln>
        </p:spPr>
      </p:pic>
      <p:pic>
        <p:nvPicPr>
          <p:cNvPr id="8" name="Picture 6" descr="FP7-Cooperation"/>
          <p:cNvPicPr>
            <a:picLocks noChangeAspect="1" noChangeArrowheads="1"/>
          </p:cNvPicPr>
          <p:nvPr/>
        </p:nvPicPr>
        <p:blipFill>
          <a:blip r:embed="rId5" cstate="print"/>
          <a:srcRect/>
          <a:stretch>
            <a:fillRect/>
          </a:stretch>
        </p:blipFill>
        <p:spPr bwMode="auto">
          <a:xfrm>
            <a:off x="35496" y="5891213"/>
            <a:ext cx="1187450" cy="966787"/>
          </a:xfrm>
          <a:prstGeom prst="rect">
            <a:avLst/>
          </a:prstGeom>
          <a:noFill/>
          <a:ln w="9525">
            <a:noFill/>
            <a:miter lim="800000"/>
            <a:headEnd/>
            <a:tailEnd/>
          </a:ln>
        </p:spPr>
      </p:pic>
      <p:pic>
        <p:nvPicPr>
          <p:cNvPr id="9" name="Picture 7" descr="eu_logo"/>
          <p:cNvPicPr>
            <a:picLocks noChangeAspect="1" noChangeArrowheads="1"/>
          </p:cNvPicPr>
          <p:nvPr/>
        </p:nvPicPr>
        <p:blipFill>
          <a:blip r:embed="rId6" cstate="print"/>
          <a:srcRect/>
          <a:stretch>
            <a:fillRect/>
          </a:stretch>
        </p:blipFill>
        <p:spPr bwMode="auto">
          <a:xfrm>
            <a:off x="7524328" y="5805264"/>
            <a:ext cx="1571625" cy="1004887"/>
          </a:xfrm>
          <a:prstGeom prst="rect">
            <a:avLst/>
          </a:prstGeom>
          <a:noFill/>
          <a:ln w="9525">
            <a:noFill/>
            <a:miter lim="800000"/>
            <a:headEnd/>
            <a:tailEnd/>
          </a:ln>
        </p:spPr>
      </p:pic>
      <p:sp>
        <p:nvSpPr>
          <p:cNvPr id="10" name="CasellaDiTesto 9"/>
          <p:cNvSpPr txBox="1"/>
          <p:nvPr/>
        </p:nvSpPr>
        <p:spPr>
          <a:xfrm>
            <a:off x="1043608" y="4077072"/>
            <a:ext cx="6984776" cy="1671227"/>
          </a:xfrm>
          <a:prstGeom prst="rect">
            <a:avLst/>
          </a:prstGeom>
          <a:noFill/>
        </p:spPr>
        <p:txBody>
          <a:bodyPr wrap="square" rtlCol="0">
            <a:spAutoFit/>
          </a:bodyPr>
          <a:lstStyle/>
          <a:p>
            <a:pPr marR="45720" lvl="0" algn="ctr">
              <a:lnSpc>
                <a:spcPct val="90000"/>
              </a:lnSpc>
              <a:spcBef>
                <a:spcPct val="20000"/>
              </a:spcBef>
              <a:buClr>
                <a:schemeClr val="accent3"/>
              </a:buClr>
              <a:buSzPct val="95000"/>
              <a:defRPr/>
            </a:pPr>
            <a:r>
              <a:rPr lang="en-US" altLang="en-US" i="1" dirty="0" smtClean="0"/>
              <a:t>Supported by the European Commission </a:t>
            </a:r>
            <a:br>
              <a:rPr lang="en-US" altLang="en-US" i="1" dirty="0" smtClean="0"/>
            </a:br>
            <a:r>
              <a:rPr lang="en-US" altLang="en-US" i="1" dirty="0" smtClean="0"/>
              <a:t>under the research for SME associations theme</a:t>
            </a:r>
            <a:br>
              <a:rPr lang="en-US" altLang="en-US" i="1" dirty="0" smtClean="0"/>
            </a:br>
            <a:r>
              <a:rPr lang="en-US" altLang="en-US" i="1" dirty="0" smtClean="0"/>
              <a:t>of the 7th Framework </a:t>
            </a:r>
            <a:r>
              <a:rPr lang="en-US" altLang="en-US" i="1" dirty="0" err="1" smtClean="0"/>
              <a:t>Programme</a:t>
            </a:r>
            <a:r>
              <a:rPr lang="en-US" altLang="en-US" i="1" dirty="0" smtClean="0"/>
              <a:t> for Research and </a:t>
            </a:r>
            <a:br>
              <a:rPr lang="en-US" altLang="en-US" i="1" dirty="0" smtClean="0"/>
            </a:br>
            <a:r>
              <a:rPr lang="en-US" altLang="en-US" i="1" dirty="0" smtClean="0"/>
              <a:t>Technological Development </a:t>
            </a:r>
          </a:p>
          <a:p>
            <a:pPr marR="45720" lvl="0" algn="ctr">
              <a:lnSpc>
                <a:spcPct val="90000"/>
              </a:lnSpc>
              <a:spcBef>
                <a:spcPct val="20000"/>
              </a:spcBef>
              <a:buClr>
                <a:schemeClr val="accent3"/>
              </a:buClr>
              <a:buSzPct val="95000"/>
              <a:defRPr/>
            </a:pPr>
            <a:r>
              <a:rPr lang="en-IE" altLang="en-US" i="1" dirty="0" smtClean="0"/>
              <a:t>1</a:t>
            </a:r>
            <a:r>
              <a:rPr lang="en-IE" altLang="en-US" i="1" baseline="30000" dirty="0" smtClean="0"/>
              <a:t>st</a:t>
            </a:r>
            <a:r>
              <a:rPr lang="en-IE" altLang="en-US" i="1" dirty="0" smtClean="0"/>
              <a:t> August 2012 to 31</a:t>
            </a:r>
            <a:r>
              <a:rPr lang="en-IE" altLang="en-US" i="1" baseline="30000" dirty="0" smtClean="0"/>
              <a:t>st</a:t>
            </a:r>
            <a:r>
              <a:rPr lang="en-IE" altLang="en-US" i="1" dirty="0" smtClean="0"/>
              <a:t> July 2015</a:t>
            </a:r>
            <a:endParaRPr lang="en-US" altLang="en-US" i="1" dirty="0" smtClean="0"/>
          </a:p>
          <a:p>
            <a:pPr algn="ct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51520" y="1340768"/>
            <a:ext cx="8568952" cy="5133713"/>
          </a:xfrm>
          <a:prstGeom prst="rect">
            <a:avLst/>
          </a:prstGeom>
          <a:noFill/>
        </p:spPr>
        <p:txBody>
          <a:bodyPr wrap="square" rtlCol="0">
            <a:spAutoFit/>
          </a:bodyPr>
          <a:lstStyle/>
          <a:p>
            <a:pPr marL="274320" indent="-274320">
              <a:spcBef>
                <a:spcPct val="20000"/>
              </a:spcBef>
              <a:buClr>
                <a:schemeClr val="accent3"/>
              </a:buClr>
              <a:buSzPct val="95000"/>
              <a:buFont typeface="Wingdings 2"/>
              <a:buChar char=""/>
              <a:defRPr/>
            </a:pPr>
            <a:r>
              <a:rPr lang="en-US" altLang="en-US" dirty="0" smtClean="0"/>
              <a:t>The user puts the organic matter in the feeding hopper of the grinder and </a:t>
            </a:r>
            <a:r>
              <a:rPr lang="it-IT" dirty="0" err="1" smtClean="0"/>
              <a:t>presses</a:t>
            </a:r>
            <a:r>
              <a:rPr lang="it-IT" dirty="0" smtClean="0"/>
              <a:t> the botton “</a:t>
            </a:r>
            <a:r>
              <a:rPr lang="it-IT" dirty="0" err="1" smtClean="0"/>
              <a:t>grinding</a:t>
            </a:r>
            <a:r>
              <a:rPr lang="it-IT" dirty="0" smtClean="0"/>
              <a:t>”.</a:t>
            </a:r>
            <a:endParaRPr lang="en-US" altLang="en-US" dirty="0" smtClean="0"/>
          </a:p>
          <a:p>
            <a:pPr marL="274320" indent="-274320">
              <a:spcBef>
                <a:spcPct val="20000"/>
              </a:spcBef>
              <a:buClr>
                <a:schemeClr val="accent3"/>
              </a:buClr>
              <a:buSzPct val="95000"/>
              <a:buFont typeface="Wingdings 2"/>
              <a:buChar char=""/>
              <a:defRPr/>
            </a:pPr>
            <a:r>
              <a:rPr lang="it-IT" dirty="0" smtClean="0"/>
              <a:t>A </a:t>
            </a:r>
            <a:r>
              <a:rPr lang="en-US" dirty="0" smtClean="0"/>
              <a:t>grinding cycle can be started as soon as the feeding hopper is full (</a:t>
            </a:r>
            <a:r>
              <a:rPr lang="it-IT" dirty="0" err="1" smtClean="0"/>
              <a:t>daily</a:t>
            </a:r>
            <a:r>
              <a:rPr lang="it-IT" dirty="0" smtClean="0"/>
              <a:t>, </a:t>
            </a:r>
            <a:r>
              <a:rPr lang="it-IT" dirty="0" err="1" smtClean="0"/>
              <a:t>twice</a:t>
            </a:r>
            <a:r>
              <a:rPr lang="it-IT" dirty="0" smtClean="0"/>
              <a:t> a </a:t>
            </a:r>
            <a:r>
              <a:rPr lang="it-IT" dirty="0" err="1" smtClean="0"/>
              <a:t>day</a:t>
            </a:r>
            <a:r>
              <a:rPr lang="it-IT" dirty="0" smtClean="0"/>
              <a:t>)</a:t>
            </a:r>
            <a:r>
              <a:rPr lang="en-US" dirty="0" smtClean="0"/>
              <a:t>. </a:t>
            </a:r>
          </a:p>
          <a:p>
            <a:pPr marL="274320" indent="-274320">
              <a:spcBef>
                <a:spcPct val="20000"/>
              </a:spcBef>
              <a:buClr>
                <a:schemeClr val="accent3"/>
              </a:buClr>
              <a:buSzPct val="95000"/>
              <a:buFont typeface="Wingdings 2"/>
              <a:buChar char=""/>
              <a:defRPr/>
            </a:pPr>
            <a:r>
              <a:rPr lang="en-US" dirty="0" smtClean="0"/>
              <a:t>When functioning, the door of the grinder is blocked. In case of problem with the grinding (unwanted materials, mechanical problem, etc.), a alarm will warn user/maintenance operator and stop the system to prevent further </a:t>
            </a:r>
            <a:r>
              <a:rPr lang="it-IT" dirty="0" err="1" smtClean="0"/>
              <a:t>damages</a:t>
            </a:r>
            <a:r>
              <a:rPr lang="it-IT" dirty="0" smtClean="0"/>
              <a:t>.</a:t>
            </a:r>
            <a:endParaRPr lang="en-US" altLang="en-US" dirty="0" smtClean="0"/>
          </a:p>
          <a:p>
            <a:pPr marL="274320" indent="-274320">
              <a:spcBef>
                <a:spcPct val="20000"/>
              </a:spcBef>
              <a:buClr>
                <a:schemeClr val="accent3"/>
              </a:buClr>
              <a:buSzPct val="95000"/>
              <a:buFont typeface="Wingdings 2"/>
              <a:buChar char=""/>
              <a:defRPr/>
            </a:pPr>
            <a:r>
              <a:rPr lang="en-US" altLang="en-US" dirty="0" smtClean="0"/>
              <a:t> The grinder reduces the organic matter to be digested to small particle (2-3 mm) and mix it in order to facilitate the break down of the biodegradable substrate  by microorganisms and mixes them.</a:t>
            </a:r>
          </a:p>
          <a:p>
            <a:pPr marL="274320" indent="-274320">
              <a:spcBef>
                <a:spcPct val="20000"/>
              </a:spcBef>
              <a:buClr>
                <a:schemeClr val="accent3"/>
              </a:buClr>
              <a:buSzPct val="95000"/>
              <a:buFont typeface="Wingdings 2"/>
              <a:buChar char=""/>
              <a:defRPr/>
            </a:pPr>
            <a:r>
              <a:rPr lang="en-US" altLang="en-US" dirty="0" smtClean="0"/>
              <a:t>The PLC controls the moment to pump it to the jabot of the digestion module.</a:t>
            </a:r>
          </a:p>
          <a:p>
            <a:pPr marL="274320" indent="-274320">
              <a:spcBef>
                <a:spcPct val="20000"/>
              </a:spcBef>
              <a:buClr>
                <a:schemeClr val="accent3"/>
              </a:buClr>
              <a:buSzPct val="95000"/>
              <a:buFont typeface="Wingdings 2"/>
              <a:buChar char=""/>
              <a:defRPr/>
            </a:pPr>
            <a:r>
              <a:rPr lang="en-US" dirty="0" smtClean="0"/>
              <a:t>An automatic periodic self-cleaning cycle is provided to pump the ground organic matter from the jabot to the digestion module.</a:t>
            </a:r>
          </a:p>
          <a:p>
            <a:pPr marL="274320" indent="-274320">
              <a:spcBef>
                <a:spcPct val="20000"/>
              </a:spcBef>
              <a:buClr>
                <a:schemeClr val="accent3"/>
              </a:buClr>
              <a:buSzPct val="95000"/>
              <a:buFont typeface="Wingdings 2"/>
              <a:buChar char=""/>
              <a:defRPr/>
            </a:pPr>
            <a:r>
              <a:rPr lang="en-US" dirty="0" smtClean="0"/>
              <a:t>The grinding unit can be located in the container (door towards the outside) or directly where the waste is produced (i.e. kitchen). This last solution is the most convenient for the end-user but needs a </a:t>
            </a:r>
            <a:r>
              <a:rPr lang="en-US" dirty="0" err="1" smtClean="0"/>
              <a:t>pipework</a:t>
            </a:r>
            <a:r>
              <a:rPr lang="en-US" dirty="0" smtClean="0"/>
              <a:t> to transport the grinded matter to the digestion </a:t>
            </a:r>
            <a:r>
              <a:rPr lang="it-IT" dirty="0" err="1" smtClean="0"/>
              <a:t>module</a:t>
            </a:r>
            <a:r>
              <a:rPr lang="it-IT" dirty="0" smtClean="0"/>
              <a:t>.</a:t>
            </a:r>
            <a:endParaRPr lang="it-IT" altLang="en-US" dirty="0" smtClean="0"/>
          </a:p>
        </p:txBody>
      </p:sp>
      <p:sp>
        <p:nvSpPr>
          <p:cNvPr id="7" name="Titolo 1"/>
          <p:cNvSpPr txBox="1">
            <a:spLocks/>
          </p:cNvSpPr>
          <p:nvPr/>
        </p:nvSpPr>
        <p:spPr>
          <a:xfrm>
            <a:off x="611560" y="764704"/>
            <a:ext cx="7920880" cy="576064"/>
          </a:xfrm>
          <a:prstGeom prst="rect">
            <a:avLst/>
          </a:prstGeom>
        </p:spPr>
        <p:txBody>
          <a:bodyPr>
            <a:normAutofit fontScale="8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 </a:t>
            </a: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grinding</a:t>
            </a:r>
            <a:endParaRPr kumimoji="0" lang="it-IT" alt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669216"/>
            <a:ext cx="8064896" cy="1255728"/>
          </a:xfrm>
          <a:prstGeom prst="rect">
            <a:avLst/>
          </a:prstGeom>
        </p:spPr>
        <p:txBody>
          <a:bodyPr wrap="square">
            <a:spAutoFit/>
          </a:bodyPr>
          <a:lstStyle/>
          <a:p>
            <a:pPr marL="274320" indent="-274320">
              <a:spcBef>
                <a:spcPct val="20000"/>
              </a:spcBef>
              <a:buClr>
                <a:schemeClr val="accent3"/>
              </a:buClr>
              <a:buSzPct val="95000"/>
              <a:buFont typeface="Wingdings 2"/>
              <a:buChar char=""/>
              <a:defRPr/>
            </a:pPr>
            <a:r>
              <a:rPr lang="it-IT" altLang="en-US" dirty="0" smtClean="0"/>
              <a:t>Total </a:t>
            </a:r>
            <a:r>
              <a:rPr lang="en-US" altLang="en-US" dirty="0" smtClean="0"/>
              <a:t>digester  volumes: between </a:t>
            </a:r>
            <a:r>
              <a:rPr lang="en-US" altLang="en-US" b="1" dirty="0" smtClean="0"/>
              <a:t>3 and 30 m</a:t>
            </a:r>
            <a:r>
              <a:rPr lang="en-US" altLang="en-US" b="1" baseline="30000" dirty="0" smtClean="0"/>
              <a:t>3 </a:t>
            </a:r>
          </a:p>
          <a:p>
            <a:pPr marL="274320" indent="-274320">
              <a:spcBef>
                <a:spcPct val="20000"/>
              </a:spcBef>
              <a:buClr>
                <a:schemeClr val="accent3"/>
              </a:buClr>
              <a:buSzPct val="95000"/>
              <a:buFont typeface="Wingdings 2"/>
              <a:buChar char=""/>
              <a:defRPr/>
            </a:pPr>
            <a:r>
              <a:rPr lang="en-US" altLang="en-US" dirty="0" smtClean="0"/>
              <a:t>The digestion module </a:t>
            </a:r>
            <a:r>
              <a:rPr lang="en-US" dirty="0" smtClean="0"/>
              <a:t>consists in a </a:t>
            </a:r>
            <a:r>
              <a:rPr lang="en-US" dirty="0" err="1" smtClean="0"/>
              <a:t>methanation</a:t>
            </a:r>
            <a:r>
              <a:rPr lang="en-US" dirty="0" smtClean="0"/>
              <a:t> tank, fitted with a central jabot and topped by a rotating, floating gasholder linked with the agitation system.</a:t>
            </a:r>
            <a:r>
              <a:rPr lang="en-US" altLang="en-US" dirty="0" smtClean="0"/>
              <a:t> </a:t>
            </a:r>
          </a:p>
        </p:txBody>
      </p:sp>
      <p:sp>
        <p:nvSpPr>
          <p:cNvPr id="16" name="Rectangle 2"/>
          <p:cNvSpPr txBox="1">
            <a:spLocks noChangeArrowheads="1"/>
          </p:cNvSpPr>
          <p:nvPr/>
        </p:nvSpPr>
        <p:spPr>
          <a:xfrm>
            <a:off x="467544" y="854710"/>
            <a:ext cx="8208912" cy="632048"/>
          </a:xfrm>
          <a:prstGeom prst="rect">
            <a:avLst/>
          </a:prstGeom>
        </p:spPr>
        <p:txBody>
          <a:bodyPr vert="horz" lIns="0" rIns="0" bIns="0" anchor="b">
            <a:normAutofit fontScale="9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en-US" sz="5000" b="0" i="0" u="none" strike="noStrike" kern="1200" cap="none" spc="0" normalizeH="0" baseline="0" noProof="0" dirty="0" smtClean="0">
              <a:ln>
                <a:noFill/>
              </a:ln>
              <a:solidFill>
                <a:srgbClr val="0099FF"/>
              </a:solidFill>
              <a:effectLst/>
              <a:uLnTx/>
              <a:uFillTx/>
              <a:latin typeface="+mj-lt"/>
              <a:ea typeface="+mj-ea"/>
              <a:cs typeface="+mj-cs"/>
            </a:endParaRPr>
          </a:p>
        </p:txBody>
      </p:sp>
      <p:pic>
        <p:nvPicPr>
          <p:cNvPr id="21" name="Image 8"/>
          <p:cNvPicPr>
            <a:picLocks noChangeAspect="1"/>
          </p:cNvPicPr>
          <p:nvPr/>
        </p:nvPicPr>
        <p:blipFill>
          <a:blip r:embed="rId3" cstate="print"/>
          <a:stretch>
            <a:fillRect/>
          </a:stretch>
        </p:blipFill>
        <p:spPr>
          <a:xfrm>
            <a:off x="7236296" y="2866223"/>
            <a:ext cx="1886184" cy="2579001"/>
          </a:xfrm>
          <a:prstGeom prst="rect">
            <a:avLst/>
          </a:prstGeom>
        </p:spPr>
      </p:pic>
      <p:sp>
        <p:nvSpPr>
          <p:cNvPr id="23" name="CasellaDiTesto 22"/>
          <p:cNvSpPr txBox="1"/>
          <p:nvPr/>
        </p:nvSpPr>
        <p:spPr>
          <a:xfrm>
            <a:off x="2411760" y="3499194"/>
            <a:ext cx="4320480" cy="1754326"/>
          </a:xfrm>
          <a:prstGeom prst="rect">
            <a:avLst/>
          </a:prstGeom>
          <a:noFill/>
        </p:spPr>
        <p:txBody>
          <a:bodyPr wrap="square" rtlCol="0">
            <a:spAutoFit/>
          </a:bodyPr>
          <a:lstStyle/>
          <a:p>
            <a:pPr algn="just">
              <a:buClr>
                <a:schemeClr val="accent3"/>
              </a:buClr>
              <a:buSzPct val="95000"/>
              <a:defRPr/>
            </a:pPr>
            <a:r>
              <a:rPr lang="en-US" altLang="en-US" dirty="0" smtClean="0"/>
              <a:t>The </a:t>
            </a:r>
            <a:r>
              <a:rPr lang="en-US" altLang="en-US" b="1" dirty="0" smtClean="0"/>
              <a:t>head</a:t>
            </a:r>
            <a:r>
              <a:rPr lang="en-US" altLang="en-US" dirty="0" smtClean="0"/>
              <a:t> collects the biogas produced in a gasholder and contains operation and measurement equipment.</a:t>
            </a:r>
          </a:p>
          <a:p>
            <a:pPr algn="just">
              <a:buClr>
                <a:schemeClr val="accent3"/>
              </a:buClr>
              <a:buSzPct val="95000"/>
              <a:defRPr/>
            </a:pPr>
            <a:r>
              <a:rPr lang="en-US" altLang="en-US" dirty="0" smtClean="0"/>
              <a:t>The</a:t>
            </a:r>
            <a:r>
              <a:rPr lang="en-US" altLang="en-US" b="1" dirty="0" smtClean="0"/>
              <a:t> body </a:t>
            </a:r>
            <a:r>
              <a:rPr lang="en-US" altLang="en-US" dirty="0" smtClean="0"/>
              <a:t>is where the biological process of </a:t>
            </a:r>
            <a:r>
              <a:rPr lang="en-US" altLang="en-US" dirty="0" err="1" smtClean="0"/>
              <a:t>biomethanation</a:t>
            </a:r>
            <a:r>
              <a:rPr lang="en-US" altLang="en-US" dirty="0" smtClean="0"/>
              <a:t> occurs. </a:t>
            </a:r>
            <a:endParaRPr lang="en-US" dirty="0" smtClean="0"/>
          </a:p>
          <a:p>
            <a:pPr algn="just">
              <a:buClr>
                <a:schemeClr val="accent3"/>
              </a:buClr>
              <a:buSzPct val="95000"/>
              <a:defRPr/>
            </a:pPr>
            <a:endParaRPr lang="en-US" altLang="en-US" dirty="0" smtClean="0"/>
          </a:p>
        </p:txBody>
      </p:sp>
      <p:pic>
        <p:nvPicPr>
          <p:cNvPr id="24" name="Image 11"/>
          <p:cNvPicPr>
            <a:picLocks noChangeAspect="1"/>
          </p:cNvPicPr>
          <p:nvPr/>
        </p:nvPicPr>
        <p:blipFill>
          <a:blip r:embed="rId4" cstate="print"/>
          <a:stretch>
            <a:fillRect/>
          </a:stretch>
        </p:blipFill>
        <p:spPr>
          <a:xfrm>
            <a:off x="145743" y="3094232"/>
            <a:ext cx="1617945" cy="2292271"/>
          </a:xfrm>
          <a:prstGeom prst="rect">
            <a:avLst/>
          </a:prstGeom>
        </p:spPr>
      </p:pic>
      <p:sp>
        <p:nvSpPr>
          <p:cNvPr id="25" name="CasellaDiTesto 24"/>
          <p:cNvSpPr txBox="1"/>
          <p:nvPr/>
        </p:nvSpPr>
        <p:spPr>
          <a:xfrm>
            <a:off x="1619672" y="6093296"/>
            <a:ext cx="5760640" cy="400110"/>
          </a:xfrm>
          <a:prstGeom prst="rect">
            <a:avLst/>
          </a:prstGeom>
          <a:noFill/>
        </p:spPr>
        <p:txBody>
          <a:bodyPr wrap="square" rtlCol="0">
            <a:spAutoFit/>
          </a:bodyPr>
          <a:lstStyle/>
          <a:p>
            <a:r>
              <a:rPr lang="fr-CH" altLang="en-US" sz="2000" dirty="0" err="1" smtClean="0">
                <a:solidFill>
                  <a:srgbClr val="0099FF"/>
                </a:solidFill>
                <a:latin typeface="+mj-lt"/>
                <a:ea typeface="+mj-ea"/>
                <a:cs typeface="+mj-cs"/>
              </a:rPr>
              <a:t>Digesto</a:t>
            </a:r>
            <a:r>
              <a:rPr lang="fr-CH" altLang="en-US" sz="2000" dirty="0" smtClean="0">
                <a:solidFill>
                  <a:srgbClr val="0099FF"/>
                </a:solidFill>
                <a:latin typeface="+mj-lt"/>
                <a:ea typeface="+mj-ea"/>
                <a:cs typeface="+mj-cs"/>
              </a:rPr>
              <a:t> concept (Patent </a:t>
            </a:r>
            <a:r>
              <a:rPr lang="fr-CH" altLang="en-US" sz="2000" dirty="0" err="1" smtClean="0">
                <a:solidFill>
                  <a:srgbClr val="0099FF"/>
                </a:solidFill>
                <a:latin typeface="+mj-lt"/>
                <a:ea typeface="+mj-ea"/>
                <a:cs typeface="+mj-cs"/>
              </a:rPr>
              <a:t>demand</a:t>
            </a:r>
            <a:r>
              <a:rPr lang="fr-CH" altLang="en-US" sz="2000" dirty="0" smtClean="0">
                <a:solidFill>
                  <a:srgbClr val="0099FF"/>
                </a:solidFill>
                <a:latin typeface="+mj-lt"/>
                <a:ea typeface="+mj-ea"/>
                <a:cs typeface="+mj-cs"/>
              </a:rPr>
              <a:t> PCT/IB2013/056263)</a:t>
            </a:r>
          </a:p>
        </p:txBody>
      </p:sp>
      <p:sp>
        <p:nvSpPr>
          <p:cNvPr id="26" name="Freccia a sinistra 25"/>
          <p:cNvSpPr/>
          <p:nvPr/>
        </p:nvSpPr>
        <p:spPr>
          <a:xfrm>
            <a:off x="1835696" y="4450399"/>
            <a:ext cx="50405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a sinistra 26"/>
          <p:cNvSpPr/>
          <p:nvPr/>
        </p:nvSpPr>
        <p:spPr>
          <a:xfrm>
            <a:off x="1835696" y="3586303"/>
            <a:ext cx="50405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ccia a sinistra 27"/>
          <p:cNvSpPr/>
          <p:nvPr/>
        </p:nvSpPr>
        <p:spPr>
          <a:xfrm flipH="1">
            <a:off x="6804248" y="4450399"/>
            <a:ext cx="50405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reccia a sinistra 28"/>
          <p:cNvSpPr/>
          <p:nvPr/>
        </p:nvSpPr>
        <p:spPr>
          <a:xfrm flipH="1">
            <a:off x="6804248" y="3586303"/>
            <a:ext cx="50405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itolo 1"/>
          <p:cNvSpPr txBox="1">
            <a:spLocks/>
          </p:cNvSpPr>
          <p:nvPr/>
        </p:nvSpPr>
        <p:spPr>
          <a:xfrm>
            <a:off x="611560" y="764704"/>
            <a:ext cx="7920880" cy="576064"/>
          </a:xfrm>
          <a:prstGeom prst="rect">
            <a:avLst/>
          </a:prstGeom>
        </p:spPr>
        <p:txBody>
          <a:bodyPr>
            <a:normAutofit fontScale="8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 </a:t>
            </a: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components</a:t>
            </a:r>
            <a:endParaRPr kumimoji="0" lang="it-IT" alt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11"/>
          <p:cNvPicPr>
            <a:picLocks noChangeAspect="1"/>
          </p:cNvPicPr>
          <p:nvPr/>
        </p:nvPicPr>
        <p:blipFill>
          <a:blip r:embed="rId3" cstate="print"/>
          <a:stretch>
            <a:fillRect/>
          </a:stretch>
        </p:blipFill>
        <p:spPr>
          <a:xfrm>
            <a:off x="3347864" y="2564612"/>
            <a:ext cx="2592288" cy="3672700"/>
          </a:xfrm>
          <a:prstGeom prst="rect">
            <a:avLst/>
          </a:prstGeom>
        </p:spPr>
      </p:pic>
      <p:sp>
        <p:nvSpPr>
          <p:cNvPr id="29" name="ZoneTexte 14"/>
          <p:cNvSpPr txBox="1"/>
          <p:nvPr/>
        </p:nvSpPr>
        <p:spPr>
          <a:xfrm>
            <a:off x="2267744" y="1412776"/>
            <a:ext cx="6660232" cy="1200329"/>
          </a:xfrm>
          <a:prstGeom prst="rect">
            <a:avLst/>
          </a:prstGeom>
          <a:noFill/>
        </p:spPr>
        <p:txBody>
          <a:bodyPr wrap="square" rtlCol="0">
            <a:spAutoFit/>
          </a:bodyPr>
          <a:lstStyle/>
          <a:p>
            <a:r>
              <a:rPr lang="fr-CH" b="1" dirty="0" smtClean="0"/>
              <a:t>4 </a:t>
            </a:r>
            <a:r>
              <a:rPr lang="fr-CH" b="1" dirty="0" err="1" smtClean="0"/>
              <a:t>lateral</a:t>
            </a:r>
            <a:r>
              <a:rPr lang="fr-CH" b="1" dirty="0" smtClean="0"/>
              <a:t> </a:t>
            </a:r>
            <a:r>
              <a:rPr lang="fr-CH" b="1" dirty="0" err="1" smtClean="0"/>
              <a:t>covers</a:t>
            </a:r>
            <a:r>
              <a:rPr lang="fr-CH" b="1" dirty="0" smtClean="0"/>
              <a:t> of the </a:t>
            </a:r>
            <a:r>
              <a:rPr lang="fr-CH" b="1" dirty="0" err="1" smtClean="0"/>
              <a:t>head</a:t>
            </a:r>
            <a:r>
              <a:rPr lang="fr-CH" b="1" dirty="0" smtClean="0"/>
              <a:t> </a:t>
            </a:r>
            <a:r>
              <a:rPr lang="en-US" dirty="0" smtClean="0"/>
              <a:t>where connected devices can be placed. </a:t>
            </a:r>
            <a:r>
              <a:rPr lang="en-GB" dirty="0" smtClean="0"/>
              <a:t>The lateral compartments are dedicated to 4 sub-systems:</a:t>
            </a:r>
            <a:r>
              <a:rPr lang="it-IT" dirty="0" smtClean="0"/>
              <a:t> </a:t>
            </a:r>
            <a:r>
              <a:rPr lang="en-GB" dirty="0" smtClean="0"/>
              <a:t>Hydraulic</a:t>
            </a:r>
            <a:r>
              <a:rPr lang="it-IT" dirty="0" smtClean="0"/>
              <a:t>, </a:t>
            </a:r>
            <a:r>
              <a:rPr lang="en-GB" dirty="0" smtClean="0"/>
              <a:t>Biomass</a:t>
            </a:r>
            <a:r>
              <a:rPr lang="it-IT" dirty="0" smtClean="0"/>
              <a:t>, </a:t>
            </a:r>
            <a:r>
              <a:rPr lang="en-GB" dirty="0" smtClean="0"/>
              <a:t>Biogas</a:t>
            </a:r>
            <a:r>
              <a:rPr lang="it-IT" dirty="0" smtClean="0"/>
              <a:t>, </a:t>
            </a:r>
            <a:r>
              <a:rPr lang="en-GB" dirty="0" smtClean="0"/>
              <a:t>Nose &amp; Tongue.</a:t>
            </a:r>
            <a:endParaRPr lang="it-IT" dirty="0" smtClean="0"/>
          </a:p>
          <a:p>
            <a:pPr>
              <a:buClr>
                <a:schemeClr val="accent3"/>
              </a:buClr>
              <a:buSzPct val="95000"/>
              <a:defRPr/>
            </a:pPr>
            <a:endParaRPr lang="fr-CH" b="1" dirty="0"/>
          </a:p>
        </p:txBody>
      </p:sp>
      <p:cxnSp>
        <p:nvCxnSpPr>
          <p:cNvPr id="37" name="Connettore 2 36"/>
          <p:cNvCxnSpPr/>
          <p:nvPr/>
        </p:nvCxnSpPr>
        <p:spPr>
          <a:xfrm>
            <a:off x="3491880" y="2276872"/>
            <a:ext cx="72008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ttore 2 37"/>
          <p:cNvCxnSpPr/>
          <p:nvPr/>
        </p:nvCxnSpPr>
        <p:spPr>
          <a:xfrm>
            <a:off x="3491880" y="2276872"/>
            <a:ext cx="56768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p:nvPr/>
        </p:nvCxnSpPr>
        <p:spPr>
          <a:xfrm>
            <a:off x="3491880" y="2276872"/>
            <a:ext cx="187220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nettore 2 43"/>
          <p:cNvCxnSpPr/>
          <p:nvPr/>
        </p:nvCxnSpPr>
        <p:spPr>
          <a:xfrm>
            <a:off x="3491880" y="2276872"/>
            <a:ext cx="180020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ZoneTexte 14"/>
          <p:cNvSpPr txBox="1"/>
          <p:nvPr/>
        </p:nvSpPr>
        <p:spPr>
          <a:xfrm>
            <a:off x="5940152" y="2420888"/>
            <a:ext cx="2915816" cy="3693319"/>
          </a:xfrm>
          <a:prstGeom prst="rect">
            <a:avLst/>
          </a:prstGeom>
          <a:noFill/>
        </p:spPr>
        <p:txBody>
          <a:bodyPr wrap="square" rtlCol="0">
            <a:spAutoFit/>
          </a:bodyPr>
          <a:lstStyle/>
          <a:p>
            <a:r>
              <a:rPr lang="fr-CH" b="1" dirty="0" smtClean="0"/>
              <a:t>Central </a:t>
            </a:r>
            <a:r>
              <a:rPr lang="fr-CH" b="1" dirty="0" err="1" smtClean="0"/>
              <a:t>cover</a:t>
            </a:r>
            <a:r>
              <a:rPr lang="fr-CH" b="1" dirty="0" smtClean="0"/>
              <a:t> of the </a:t>
            </a:r>
            <a:r>
              <a:rPr lang="fr-CH" b="1" dirty="0" err="1" smtClean="0"/>
              <a:t>head</a:t>
            </a:r>
            <a:r>
              <a:rPr lang="fr-CH" b="1" dirty="0" smtClean="0"/>
              <a:t> </a:t>
            </a:r>
            <a:r>
              <a:rPr lang="en-US" dirty="0" smtClean="0"/>
              <a:t>housing a mobile, floating and rotating gasholder, linked with the agitation system, responsible for collecting the biogas produced and connected to the gas utilization unit (peripheral). </a:t>
            </a:r>
            <a:r>
              <a:rPr lang="en-GB" dirty="0" smtClean="0"/>
              <a:t>The central compartment gives access to:</a:t>
            </a:r>
            <a:r>
              <a:rPr lang="en-US" dirty="0" smtClean="0"/>
              <a:t> </a:t>
            </a:r>
            <a:r>
              <a:rPr lang="en-GB" dirty="0" smtClean="0"/>
              <a:t>Tank</a:t>
            </a:r>
            <a:r>
              <a:rPr lang="it-IT" dirty="0" smtClean="0"/>
              <a:t>, </a:t>
            </a:r>
            <a:r>
              <a:rPr lang="en-GB" dirty="0" smtClean="0"/>
              <a:t>Mixing system of the tank</a:t>
            </a:r>
            <a:r>
              <a:rPr lang="it-IT" dirty="0" smtClean="0"/>
              <a:t>, </a:t>
            </a:r>
            <a:r>
              <a:rPr lang="en-GB" dirty="0" smtClean="0"/>
              <a:t>Jabot</a:t>
            </a:r>
            <a:r>
              <a:rPr lang="it-IT" dirty="0" smtClean="0"/>
              <a:t>, </a:t>
            </a:r>
            <a:r>
              <a:rPr lang="en-GB" dirty="0" err="1" smtClean="0"/>
              <a:t>Gasometer</a:t>
            </a:r>
            <a:endParaRPr lang="it-IT" dirty="0" smtClean="0"/>
          </a:p>
          <a:p>
            <a:pPr>
              <a:buClr>
                <a:schemeClr val="accent3"/>
              </a:buClr>
              <a:buSzPct val="95000"/>
              <a:defRPr/>
            </a:pPr>
            <a:endParaRPr lang="fr-CH" b="1" dirty="0"/>
          </a:p>
        </p:txBody>
      </p:sp>
      <p:cxnSp>
        <p:nvCxnSpPr>
          <p:cNvPr id="51" name="Connettore 2 50"/>
          <p:cNvCxnSpPr/>
          <p:nvPr/>
        </p:nvCxnSpPr>
        <p:spPr>
          <a:xfrm flipH="1">
            <a:off x="5220072" y="2636912"/>
            <a:ext cx="79208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ZoneTexte 14"/>
          <p:cNvSpPr txBox="1"/>
          <p:nvPr/>
        </p:nvSpPr>
        <p:spPr>
          <a:xfrm rot="730581">
            <a:off x="3392198" y="5079085"/>
            <a:ext cx="1368152" cy="566309"/>
          </a:xfrm>
          <a:prstGeom prst="rect">
            <a:avLst/>
          </a:prstGeom>
          <a:noFill/>
        </p:spPr>
        <p:txBody>
          <a:bodyPr wrap="square" rtlCol="0">
            <a:spAutoFit/>
          </a:bodyPr>
          <a:lstStyle/>
          <a:p>
            <a:pPr marL="274320" indent="-274320">
              <a:spcBef>
                <a:spcPct val="20000"/>
              </a:spcBef>
              <a:buClr>
                <a:schemeClr val="accent3"/>
              </a:buClr>
              <a:buSzPct val="95000"/>
              <a:defRPr/>
            </a:pPr>
            <a:r>
              <a:rPr lang="fr-CH" sz="1400" b="1" dirty="0" smtClean="0"/>
              <a:t>Control</a:t>
            </a:r>
          </a:p>
          <a:p>
            <a:pPr marL="274320" indent="-274320">
              <a:spcBef>
                <a:spcPct val="20000"/>
              </a:spcBef>
              <a:buClr>
                <a:schemeClr val="accent3"/>
              </a:buClr>
              <a:buSzPct val="95000"/>
              <a:defRPr/>
            </a:pPr>
            <a:r>
              <a:rPr lang="fr-CH" sz="1400" b="1" dirty="0" smtClean="0"/>
              <a:t>   Panel</a:t>
            </a:r>
            <a:endParaRPr lang="fr-CH" sz="1400" b="1" dirty="0"/>
          </a:p>
        </p:txBody>
      </p:sp>
      <p:sp>
        <p:nvSpPr>
          <p:cNvPr id="13" name="CasellaDiTesto 12"/>
          <p:cNvSpPr txBox="1"/>
          <p:nvPr/>
        </p:nvSpPr>
        <p:spPr>
          <a:xfrm>
            <a:off x="3779912" y="6093296"/>
            <a:ext cx="5256584" cy="648072"/>
          </a:xfrm>
          <a:prstGeom prst="rect">
            <a:avLst/>
          </a:prstGeom>
          <a:noFill/>
        </p:spPr>
        <p:txBody>
          <a:bodyPr wrap="square" rtlCol="0">
            <a:spAutoFit/>
          </a:bodyPr>
          <a:lstStyle/>
          <a:p>
            <a:pPr algn="ctr"/>
            <a:r>
              <a:rPr lang="it-IT" b="1" dirty="0" smtClean="0"/>
              <a:t>The 5 </a:t>
            </a:r>
            <a:r>
              <a:rPr lang="it-IT" b="1" dirty="0" err="1" smtClean="0"/>
              <a:t>parts</a:t>
            </a:r>
            <a:r>
              <a:rPr lang="it-IT" b="1" dirty="0" smtClean="0"/>
              <a:t>  </a:t>
            </a:r>
            <a:r>
              <a:rPr lang="it-IT" b="1" dirty="0" err="1" smtClean="0"/>
              <a:t>of</a:t>
            </a:r>
            <a:r>
              <a:rPr lang="it-IT" b="1" dirty="0" smtClean="0"/>
              <a:t> the head can </a:t>
            </a:r>
            <a:r>
              <a:rPr lang="it-IT" b="1" dirty="0" err="1" smtClean="0"/>
              <a:t>be</a:t>
            </a:r>
            <a:r>
              <a:rPr lang="it-IT" b="1" dirty="0" smtClean="0"/>
              <a:t> </a:t>
            </a:r>
            <a:r>
              <a:rPr lang="it-IT" b="1" dirty="0" err="1" smtClean="0"/>
              <a:t>individually</a:t>
            </a:r>
            <a:r>
              <a:rPr lang="it-IT" b="1" dirty="0" smtClean="0"/>
              <a:t> o</a:t>
            </a:r>
            <a:r>
              <a:rPr lang="en-US" b="1" dirty="0" err="1" smtClean="0"/>
              <a:t>pened</a:t>
            </a:r>
            <a:r>
              <a:rPr lang="en-US" b="1" dirty="0" smtClean="0"/>
              <a:t> for control/maintenance operations.</a:t>
            </a:r>
            <a:endParaRPr lang="it-IT" b="1" dirty="0"/>
          </a:p>
        </p:txBody>
      </p:sp>
      <p:pic>
        <p:nvPicPr>
          <p:cNvPr id="14" name="Image 35"/>
          <p:cNvPicPr/>
          <p:nvPr/>
        </p:nvPicPr>
        <p:blipFill>
          <a:blip r:embed="rId4" cstate="print"/>
          <a:stretch>
            <a:fillRect/>
          </a:stretch>
        </p:blipFill>
        <p:spPr>
          <a:xfrm>
            <a:off x="143000" y="1619508"/>
            <a:ext cx="1368152" cy="936104"/>
          </a:xfrm>
          <a:prstGeom prst="rect">
            <a:avLst/>
          </a:prstGeom>
        </p:spPr>
      </p:pic>
      <p:sp>
        <p:nvSpPr>
          <p:cNvPr id="18" name="ZoneTexte 14"/>
          <p:cNvSpPr txBox="1"/>
          <p:nvPr/>
        </p:nvSpPr>
        <p:spPr>
          <a:xfrm>
            <a:off x="0" y="2474312"/>
            <a:ext cx="2339752" cy="369332"/>
          </a:xfrm>
          <a:prstGeom prst="rect">
            <a:avLst/>
          </a:prstGeom>
          <a:noFill/>
        </p:spPr>
        <p:txBody>
          <a:bodyPr wrap="square" rtlCol="0">
            <a:spAutoFit/>
          </a:bodyPr>
          <a:lstStyle/>
          <a:p>
            <a:pPr marL="274320" indent="-274320">
              <a:spcBef>
                <a:spcPct val="20000"/>
              </a:spcBef>
              <a:buClr>
                <a:schemeClr val="accent3"/>
              </a:buClr>
              <a:buSzPct val="95000"/>
              <a:defRPr/>
            </a:pPr>
            <a:r>
              <a:rPr lang="fr-CH" b="1" dirty="0" err="1" smtClean="0"/>
              <a:t>Hydraulic</a:t>
            </a:r>
            <a:r>
              <a:rPr lang="fr-CH" b="1" dirty="0" smtClean="0"/>
              <a:t> unit</a:t>
            </a:r>
            <a:endParaRPr lang="fr-CH" b="1" dirty="0"/>
          </a:p>
        </p:txBody>
      </p:sp>
      <p:pic>
        <p:nvPicPr>
          <p:cNvPr id="37890" name="Image 38"/>
          <p:cNvPicPr>
            <a:picLocks noChangeAspect="1" noChangeArrowheads="1"/>
          </p:cNvPicPr>
          <p:nvPr/>
        </p:nvPicPr>
        <p:blipFill>
          <a:blip r:embed="rId5" cstate="print"/>
          <a:srcRect/>
          <a:stretch>
            <a:fillRect/>
          </a:stretch>
        </p:blipFill>
        <p:spPr bwMode="auto">
          <a:xfrm>
            <a:off x="1439144" y="2821261"/>
            <a:ext cx="1260648" cy="968093"/>
          </a:xfrm>
          <a:prstGeom prst="rect">
            <a:avLst/>
          </a:prstGeom>
          <a:noFill/>
        </p:spPr>
      </p:pic>
      <p:pic>
        <p:nvPicPr>
          <p:cNvPr id="37889" name="Image 39"/>
          <p:cNvPicPr>
            <a:picLocks noChangeAspect="1" noChangeArrowheads="1"/>
          </p:cNvPicPr>
          <p:nvPr/>
        </p:nvPicPr>
        <p:blipFill>
          <a:blip r:embed="rId6" cstate="print"/>
          <a:srcRect t="16798"/>
          <a:stretch>
            <a:fillRect/>
          </a:stretch>
        </p:blipFill>
        <p:spPr bwMode="auto">
          <a:xfrm>
            <a:off x="107504" y="2922367"/>
            <a:ext cx="1356817" cy="857381"/>
          </a:xfrm>
          <a:prstGeom prst="rect">
            <a:avLst/>
          </a:prstGeom>
          <a:noFill/>
        </p:spPr>
      </p:pic>
      <p:sp>
        <p:nvSpPr>
          <p:cNvPr id="21" name="CasellaDiTesto 20"/>
          <p:cNvSpPr txBox="1"/>
          <p:nvPr/>
        </p:nvSpPr>
        <p:spPr>
          <a:xfrm>
            <a:off x="-36512" y="3698448"/>
            <a:ext cx="3995936" cy="369332"/>
          </a:xfrm>
          <a:prstGeom prst="rect">
            <a:avLst/>
          </a:prstGeom>
          <a:noFill/>
        </p:spPr>
        <p:txBody>
          <a:bodyPr wrap="square" rtlCol="0">
            <a:spAutoFit/>
          </a:bodyPr>
          <a:lstStyle/>
          <a:p>
            <a:r>
              <a:rPr lang="fr-CH" b="1" dirty="0" smtClean="0"/>
              <a:t>Biomass</a:t>
            </a:r>
            <a:r>
              <a:rPr lang="fr-CH" i="1" dirty="0" smtClean="0"/>
              <a:t> </a:t>
            </a:r>
            <a:r>
              <a:rPr lang="fr-CH" b="1" dirty="0" err="1" smtClean="0"/>
              <a:t>compartment</a:t>
            </a:r>
            <a:endParaRPr lang="it-IT" dirty="0"/>
          </a:p>
        </p:txBody>
      </p:sp>
      <p:pic>
        <p:nvPicPr>
          <p:cNvPr id="22" name="Image 40"/>
          <p:cNvPicPr/>
          <p:nvPr/>
        </p:nvPicPr>
        <p:blipFill>
          <a:blip r:embed="rId7" cstate="print"/>
          <a:stretch>
            <a:fillRect/>
          </a:stretch>
        </p:blipFill>
        <p:spPr>
          <a:xfrm>
            <a:off x="72008" y="4098206"/>
            <a:ext cx="1331640" cy="914970"/>
          </a:xfrm>
          <a:prstGeom prst="rect">
            <a:avLst/>
          </a:prstGeom>
        </p:spPr>
      </p:pic>
      <p:sp>
        <p:nvSpPr>
          <p:cNvPr id="23" name="CasellaDiTesto 22"/>
          <p:cNvSpPr txBox="1"/>
          <p:nvPr/>
        </p:nvSpPr>
        <p:spPr>
          <a:xfrm>
            <a:off x="0" y="4922584"/>
            <a:ext cx="3995936" cy="369332"/>
          </a:xfrm>
          <a:prstGeom prst="rect">
            <a:avLst/>
          </a:prstGeom>
          <a:noFill/>
        </p:spPr>
        <p:txBody>
          <a:bodyPr wrap="square" rtlCol="0">
            <a:spAutoFit/>
          </a:bodyPr>
          <a:lstStyle/>
          <a:p>
            <a:r>
              <a:rPr lang="fr-CH" b="1" dirty="0" err="1" smtClean="0"/>
              <a:t>Biogas</a:t>
            </a:r>
            <a:r>
              <a:rPr lang="fr-CH" i="1" dirty="0" smtClean="0"/>
              <a:t> </a:t>
            </a:r>
            <a:r>
              <a:rPr lang="fr-CH" b="1" dirty="0" err="1" smtClean="0"/>
              <a:t>compartment</a:t>
            </a:r>
            <a:endParaRPr lang="it-IT" dirty="0"/>
          </a:p>
        </p:txBody>
      </p:sp>
      <p:pic>
        <p:nvPicPr>
          <p:cNvPr id="37892" name="Image 41"/>
          <p:cNvPicPr>
            <a:picLocks noChangeAspect="1" noChangeArrowheads="1"/>
          </p:cNvPicPr>
          <p:nvPr/>
        </p:nvPicPr>
        <p:blipFill>
          <a:blip r:embed="rId8" cstate="print"/>
          <a:srcRect/>
          <a:stretch>
            <a:fillRect/>
          </a:stretch>
        </p:blipFill>
        <p:spPr bwMode="auto">
          <a:xfrm>
            <a:off x="35496" y="5373216"/>
            <a:ext cx="1283400" cy="998821"/>
          </a:xfrm>
          <a:prstGeom prst="rect">
            <a:avLst/>
          </a:prstGeom>
          <a:noFill/>
        </p:spPr>
      </p:pic>
      <p:pic>
        <p:nvPicPr>
          <p:cNvPr id="37891" name="Image 42"/>
          <p:cNvPicPr>
            <a:picLocks noChangeAspect="1" noChangeArrowheads="1"/>
          </p:cNvPicPr>
          <p:nvPr/>
        </p:nvPicPr>
        <p:blipFill>
          <a:blip r:embed="rId9" cstate="print"/>
          <a:srcRect/>
          <a:stretch>
            <a:fillRect/>
          </a:stretch>
        </p:blipFill>
        <p:spPr bwMode="auto">
          <a:xfrm>
            <a:off x="1475656" y="5435932"/>
            <a:ext cx="1294561" cy="980728"/>
          </a:xfrm>
          <a:prstGeom prst="rect">
            <a:avLst/>
          </a:prstGeom>
          <a:noFill/>
        </p:spPr>
      </p:pic>
      <p:sp>
        <p:nvSpPr>
          <p:cNvPr id="27" name="CasellaDiTesto 26"/>
          <p:cNvSpPr txBox="1"/>
          <p:nvPr/>
        </p:nvSpPr>
        <p:spPr>
          <a:xfrm>
            <a:off x="35496" y="6372036"/>
            <a:ext cx="3995936" cy="369332"/>
          </a:xfrm>
          <a:prstGeom prst="rect">
            <a:avLst/>
          </a:prstGeom>
          <a:noFill/>
        </p:spPr>
        <p:txBody>
          <a:bodyPr wrap="square" rtlCol="0">
            <a:spAutoFit/>
          </a:bodyPr>
          <a:lstStyle/>
          <a:p>
            <a:r>
              <a:rPr lang="fr-CH" b="1" dirty="0" err="1" smtClean="0"/>
              <a:t>Nose</a:t>
            </a:r>
            <a:r>
              <a:rPr lang="fr-CH" b="1" dirty="0" smtClean="0"/>
              <a:t> and </a:t>
            </a:r>
            <a:r>
              <a:rPr lang="fr-CH" b="1" dirty="0" err="1" smtClean="0"/>
              <a:t>tongue</a:t>
            </a:r>
            <a:r>
              <a:rPr lang="fr-CH" i="1" dirty="0" smtClean="0"/>
              <a:t> </a:t>
            </a:r>
            <a:r>
              <a:rPr lang="fr-CH" b="1" dirty="0" err="1" smtClean="0"/>
              <a:t>compartment</a:t>
            </a:r>
            <a:endParaRPr lang="it-IT" dirty="0"/>
          </a:p>
        </p:txBody>
      </p:sp>
      <p:sp>
        <p:nvSpPr>
          <p:cNvPr id="24" name="Titolo 1"/>
          <p:cNvSpPr txBox="1">
            <a:spLocks/>
          </p:cNvSpPr>
          <p:nvPr/>
        </p:nvSpPr>
        <p:spPr>
          <a:xfrm>
            <a:off x="611560" y="764704"/>
            <a:ext cx="7920880" cy="576064"/>
          </a:xfrm>
          <a:prstGeom prst="rect">
            <a:avLst/>
          </a:prstGeom>
        </p:spPr>
        <p:txBody>
          <a:bodyPr>
            <a:normAutofit fontScale="8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 head</a:t>
            </a:r>
            <a:endParaRPr kumimoji="0" lang="it-IT" alt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467544" y="854710"/>
            <a:ext cx="8208912" cy="632048"/>
          </a:xfrm>
          <a:prstGeom prst="rect">
            <a:avLst/>
          </a:prstGeom>
        </p:spPr>
        <p:txBody>
          <a:bodyPr vert="horz" lIns="0" rIns="0" bIns="0" anchor="b">
            <a:normAutofit fontScale="9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en-US" sz="5000" b="0" i="0" u="none" strike="noStrike" kern="1200" cap="none" spc="0" normalizeH="0" baseline="0" noProof="0" dirty="0" smtClean="0">
              <a:ln>
                <a:noFill/>
              </a:ln>
              <a:solidFill>
                <a:srgbClr val="0099FF"/>
              </a:solidFill>
              <a:effectLst/>
              <a:uLnTx/>
              <a:uFillTx/>
              <a:latin typeface="+mj-lt"/>
              <a:ea typeface="+mj-ea"/>
              <a:cs typeface="+mj-cs"/>
            </a:endParaRPr>
          </a:p>
        </p:txBody>
      </p:sp>
      <p:pic>
        <p:nvPicPr>
          <p:cNvPr id="13" name="Image 8"/>
          <p:cNvPicPr>
            <a:picLocks noChangeAspect="1"/>
          </p:cNvPicPr>
          <p:nvPr/>
        </p:nvPicPr>
        <p:blipFill>
          <a:blip r:embed="rId3" cstate="print"/>
          <a:stretch>
            <a:fillRect/>
          </a:stretch>
        </p:blipFill>
        <p:spPr>
          <a:xfrm>
            <a:off x="5766992" y="2054914"/>
            <a:ext cx="3269504" cy="4470430"/>
          </a:xfrm>
          <a:prstGeom prst="rect">
            <a:avLst/>
          </a:prstGeom>
        </p:spPr>
      </p:pic>
      <p:grpSp>
        <p:nvGrpSpPr>
          <p:cNvPr id="17" name="Grupo 54"/>
          <p:cNvGrpSpPr/>
          <p:nvPr/>
        </p:nvGrpSpPr>
        <p:grpSpPr>
          <a:xfrm>
            <a:off x="2670648" y="2987067"/>
            <a:ext cx="5328592" cy="1732143"/>
            <a:chOff x="5205462" y="4729142"/>
            <a:chExt cx="5328592" cy="1732143"/>
          </a:xfrm>
        </p:grpSpPr>
        <p:sp>
          <p:nvSpPr>
            <p:cNvPr id="18" name="ZoneTexte 11"/>
            <p:cNvSpPr txBox="1"/>
            <p:nvPr/>
          </p:nvSpPr>
          <p:spPr>
            <a:xfrm>
              <a:off x="5205462" y="4729142"/>
              <a:ext cx="3136929" cy="1588127"/>
            </a:xfrm>
            <a:prstGeom prst="rect">
              <a:avLst/>
            </a:prstGeom>
            <a:noFill/>
          </p:spPr>
          <p:txBody>
            <a:bodyPr wrap="square" rtlCol="0">
              <a:spAutoFit/>
            </a:bodyPr>
            <a:lstStyle/>
            <a:p>
              <a:pPr marL="274320" indent="-274320">
                <a:spcBef>
                  <a:spcPct val="20000"/>
                </a:spcBef>
                <a:buClr>
                  <a:schemeClr val="accent3"/>
                </a:buClr>
                <a:buSzPct val="95000"/>
                <a:defRPr/>
              </a:pPr>
              <a:r>
                <a:rPr lang="fr-CH" b="1" dirty="0" smtClean="0"/>
                <a:t>Jabot</a:t>
              </a:r>
              <a:endParaRPr lang="fr-CH" b="1" dirty="0"/>
            </a:p>
            <a:p>
              <a:pPr marL="274320" indent="-274320">
                <a:spcBef>
                  <a:spcPct val="20000"/>
                </a:spcBef>
                <a:buClr>
                  <a:schemeClr val="accent3"/>
                </a:buClr>
                <a:buSzPct val="95000"/>
                <a:buFont typeface="Wingdings" panose="05000000000000000000" pitchFamily="2" charset="2"/>
                <a:buChar char="§"/>
                <a:defRPr/>
              </a:pPr>
              <a:r>
                <a:rPr lang="fr-CH" dirty="0" err="1" smtClean="0"/>
                <a:t>Feeds</a:t>
              </a:r>
              <a:r>
                <a:rPr lang="fr-CH" dirty="0" smtClean="0"/>
                <a:t> the methanation tank regularly.</a:t>
              </a:r>
            </a:p>
            <a:p>
              <a:pPr marL="274320" indent="-274320">
                <a:spcBef>
                  <a:spcPct val="20000"/>
                </a:spcBef>
                <a:buClr>
                  <a:schemeClr val="accent3"/>
                </a:buClr>
                <a:buSzPct val="95000"/>
                <a:buFont typeface="Wingdings" panose="05000000000000000000" pitchFamily="2" charset="2"/>
                <a:buChar char="§"/>
                <a:defRPr/>
              </a:pPr>
              <a:r>
                <a:rPr lang="fr-CH" dirty="0" err="1" smtClean="0"/>
                <a:t>Initiates</a:t>
              </a:r>
              <a:r>
                <a:rPr lang="fr-CH" dirty="0" smtClean="0"/>
                <a:t> first </a:t>
              </a:r>
              <a:r>
                <a:rPr lang="fr-CH" dirty="0" err="1" smtClean="0"/>
                <a:t>step</a:t>
              </a:r>
              <a:r>
                <a:rPr lang="fr-CH" dirty="0" smtClean="0"/>
                <a:t> of the digestion.</a:t>
              </a:r>
              <a:endParaRPr lang="fr-CH" dirty="0"/>
            </a:p>
          </p:txBody>
        </p:sp>
        <p:sp>
          <p:nvSpPr>
            <p:cNvPr id="19" name="Rectángulo 25"/>
            <p:cNvSpPr/>
            <p:nvPr/>
          </p:nvSpPr>
          <p:spPr bwMode="auto">
            <a:xfrm>
              <a:off x="10246022" y="6138830"/>
              <a:ext cx="288032" cy="32245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2000" b="0"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p:txBody>
        </p:sp>
        <p:cxnSp>
          <p:nvCxnSpPr>
            <p:cNvPr id="20" name="Conector angular 27"/>
            <p:cNvCxnSpPr/>
            <p:nvPr/>
          </p:nvCxnSpPr>
          <p:spPr bwMode="auto">
            <a:xfrm>
              <a:off x="6285582" y="4898247"/>
              <a:ext cx="3384376" cy="1347014"/>
            </a:xfrm>
            <a:prstGeom prst="bentConnector3">
              <a:avLst>
                <a:gd name="adj1" fmla="val 55165"/>
              </a:avLst>
            </a:prstGeom>
            <a:solidFill>
              <a:srgbClr val="00B8FF"/>
            </a:solidFill>
            <a:ln w="28575" cap="flat" cmpd="sng" algn="ctr">
              <a:solidFill>
                <a:schemeClr val="tx1"/>
              </a:solidFill>
              <a:prstDash val="solid"/>
              <a:round/>
              <a:headEnd type="none" w="med" len="med"/>
              <a:tailEnd type="triangle"/>
            </a:ln>
            <a:effectLst/>
          </p:spPr>
        </p:cxnSp>
      </p:grpSp>
      <p:grpSp>
        <p:nvGrpSpPr>
          <p:cNvPr id="21" name="Grupo 55"/>
          <p:cNvGrpSpPr/>
          <p:nvPr/>
        </p:nvGrpSpPr>
        <p:grpSpPr>
          <a:xfrm>
            <a:off x="2670648" y="4501791"/>
            <a:ext cx="4688694" cy="1297539"/>
            <a:chOff x="5205462" y="6573706"/>
            <a:chExt cx="4688694" cy="1297539"/>
          </a:xfrm>
        </p:grpSpPr>
        <p:sp>
          <p:nvSpPr>
            <p:cNvPr id="22" name="ZoneTexte 13"/>
            <p:cNvSpPr txBox="1"/>
            <p:nvPr/>
          </p:nvSpPr>
          <p:spPr>
            <a:xfrm>
              <a:off x="5205462" y="6861738"/>
              <a:ext cx="3136929" cy="1009507"/>
            </a:xfrm>
            <a:prstGeom prst="rect">
              <a:avLst/>
            </a:prstGeom>
            <a:noFill/>
          </p:spPr>
          <p:txBody>
            <a:bodyPr wrap="square" rtlCol="0">
              <a:spAutoFit/>
            </a:bodyPr>
            <a:lstStyle/>
            <a:p>
              <a:r>
                <a:rPr lang="fr-CH" b="1" dirty="0" err="1" smtClean="0"/>
                <a:t>Methanation</a:t>
              </a:r>
              <a:r>
                <a:rPr lang="fr-CH" b="1" dirty="0" smtClean="0"/>
                <a:t> tank</a:t>
              </a:r>
              <a:endParaRPr lang="fr-CH" b="1" dirty="0"/>
            </a:p>
            <a:p>
              <a:pPr marL="274320" indent="-274320">
                <a:spcBef>
                  <a:spcPct val="20000"/>
                </a:spcBef>
                <a:buClr>
                  <a:schemeClr val="accent3"/>
                </a:buClr>
                <a:buSzPct val="95000"/>
                <a:buFont typeface="Wingdings" panose="05000000000000000000" pitchFamily="2" charset="2"/>
                <a:buChar char="§"/>
                <a:defRPr/>
              </a:pPr>
              <a:r>
                <a:rPr lang="fr-CH" dirty="0" err="1" smtClean="0"/>
                <a:t>Biogas production from methanogenic process</a:t>
              </a:r>
              <a:r>
                <a:rPr lang="fr-CH" dirty="0" smtClean="0"/>
                <a:t>.</a:t>
              </a:r>
              <a:endParaRPr lang="fr-CH" dirty="0"/>
            </a:p>
          </p:txBody>
        </p:sp>
        <p:sp>
          <p:nvSpPr>
            <p:cNvPr id="23" name="Rectángulo 30"/>
            <p:cNvSpPr/>
            <p:nvPr/>
          </p:nvSpPr>
          <p:spPr bwMode="auto">
            <a:xfrm>
              <a:off x="9606124" y="6573706"/>
              <a:ext cx="288032" cy="32245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2000" b="0"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p:txBody>
        </p:sp>
        <p:cxnSp>
          <p:nvCxnSpPr>
            <p:cNvPr id="24" name="Conector angular 38"/>
            <p:cNvCxnSpPr/>
            <p:nvPr/>
          </p:nvCxnSpPr>
          <p:spPr bwMode="auto">
            <a:xfrm flipV="1">
              <a:off x="7437710" y="6812263"/>
              <a:ext cx="1728192" cy="273737"/>
            </a:xfrm>
            <a:prstGeom prst="bentConnector3">
              <a:avLst>
                <a:gd name="adj1" fmla="val 40663"/>
              </a:avLst>
            </a:prstGeom>
            <a:solidFill>
              <a:srgbClr val="00B8FF"/>
            </a:solidFill>
            <a:ln w="28575" cap="flat" cmpd="sng" algn="ctr">
              <a:solidFill>
                <a:schemeClr val="tx1"/>
              </a:solidFill>
              <a:prstDash val="solid"/>
              <a:round/>
              <a:headEnd type="none" w="med" len="med"/>
              <a:tailEnd type="triangle"/>
            </a:ln>
            <a:effectLst/>
          </p:spPr>
        </p:cxnSp>
      </p:grpSp>
      <p:grpSp>
        <p:nvGrpSpPr>
          <p:cNvPr id="25" name="Grupo 53"/>
          <p:cNvGrpSpPr/>
          <p:nvPr/>
        </p:nvGrpSpPr>
        <p:grpSpPr>
          <a:xfrm>
            <a:off x="2670648" y="2054914"/>
            <a:ext cx="4392488" cy="2160240"/>
            <a:chOff x="3488912" y="3440533"/>
            <a:chExt cx="7877061" cy="3568247"/>
          </a:xfrm>
        </p:grpSpPr>
        <p:sp>
          <p:nvSpPr>
            <p:cNvPr id="26" name="ZoneTexte 14"/>
            <p:cNvSpPr txBox="1"/>
            <p:nvPr/>
          </p:nvSpPr>
          <p:spPr>
            <a:xfrm>
              <a:off x="3488912" y="3440533"/>
              <a:ext cx="5874602" cy="1779330"/>
            </a:xfrm>
            <a:prstGeom prst="rect">
              <a:avLst/>
            </a:prstGeom>
            <a:noFill/>
          </p:spPr>
          <p:txBody>
            <a:bodyPr wrap="square" rtlCol="0">
              <a:spAutoFit/>
            </a:bodyPr>
            <a:lstStyle/>
            <a:p>
              <a:pPr marL="274320" indent="-274320">
                <a:spcBef>
                  <a:spcPct val="20000"/>
                </a:spcBef>
                <a:buClr>
                  <a:schemeClr val="accent3"/>
                </a:buClr>
                <a:buSzPct val="95000"/>
                <a:defRPr/>
              </a:pPr>
              <a:r>
                <a:rPr lang="fr-CH" b="1" dirty="0" err="1" smtClean="0"/>
                <a:t>Sieving</a:t>
              </a:r>
              <a:r>
                <a:rPr lang="fr-CH" b="1" dirty="0" smtClean="0"/>
                <a:t> </a:t>
              </a:r>
              <a:r>
                <a:rPr lang="fr-CH" b="1" dirty="0" err="1" smtClean="0"/>
                <a:t>grid</a:t>
              </a:r>
              <a:endParaRPr lang="fr-CH" b="1" dirty="0"/>
            </a:p>
            <a:p>
              <a:pPr marL="274320" indent="-274320">
                <a:spcBef>
                  <a:spcPct val="20000"/>
                </a:spcBef>
                <a:buClr>
                  <a:schemeClr val="accent3"/>
                </a:buClr>
                <a:buSzPct val="95000"/>
                <a:buFont typeface="Wingdings" panose="05000000000000000000" pitchFamily="2" charset="2"/>
                <a:buChar char="§"/>
                <a:defRPr/>
              </a:pPr>
              <a:r>
                <a:rPr lang="fr-CH" dirty="0" err="1" smtClean="0"/>
                <a:t>Filters</a:t>
              </a:r>
              <a:r>
                <a:rPr lang="fr-CH" dirty="0" smtClean="0"/>
                <a:t> the </a:t>
              </a:r>
              <a:r>
                <a:rPr lang="fr-CH" dirty="0" err="1" smtClean="0"/>
                <a:t>overflow</a:t>
              </a:r>
              <a:r>
                <a:rPr lang="fr-CH" sz="2000" dirty="0">
                  <a:solidFill>
                    <a:schemeClr val="tx1"/>
                  </a:solidFill>
                  <a:latin typeface="Arial" panose="020B0604020202020204" pitchFamily="34" charset="0"/>
                  <a:cs typeface="Arial" panose="020B0604020202020204" pitchFamily="34" charset="0"/>
                </a:rPr>
                <a:t>.</a:t>
              </a:r>
              <a:endParaRPr lang="fr-CH" sz="2000" dirty="0" smtClean="0">
                <a:solidFill>
                  <a:schemeClr val="tx1"/>
                </a:solidFill>
                <a:latin typeface="Arial" panose="020B0604020202020204" pitchFamily="34" charset="0"/>
                <a:cs typeface="Arial" panose="020B0604020202020204" pitchFamily="34" charset="0"/>
              </a:endParaRPr>
            </a:p>
            <a:p>
              <a:endParaRPr lang="fr-CH" sz="2000" dirty="0">
                <a:solidFill>
                  <a:schemeClr val="tx1"/>
                </a:solidFill>
                <a:latin typeface="Arial" panose="020B0604020202020204" pitchFamily="34" charset="0"/>
                <a:cs typeface="Arial" panose="020B0604020202020204" pitchFamily="34" charset="0"/>
              </a:endParaRPr>
            </a:p>
          </p:txBody>
        </p:sp>
        <p:sp>
          <p:nvSpPr>
            <p:cNvPr id="27" name="Rectángulo 31"/>
            <p:cNvSpPr/>
            <p:nvPr/>
          </p:nvSpPr>
          <p:spPr bwMode="auto">
            <a:xfrm>
              <a:off x="10174014" y="5259026"/>
              <a:ext cx="288032" cy="32245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2000" b="0"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p:txBody>
        </p:sp>
        <p:cxnSp>
          <p:nvCxnSpPr>
            <p:cNvPr id="28" name="Conector angular 43"/>
            <p:cNvCxnSpPr/>
            <p:nvPr/>
          </p:nvCxnSpPr>
          <p:spPr bwMode="auto">
            <a:xfrm>
              <a:off x="6458951" y="3713332"/>
              <a:ext cx="4907022" cy="3295448"/>
            </a:xfrm>
            <a:prstGeom prst="bentConnector3">
              <a:avLst>
                <a:gd name="adj1" fmla="val 55897"/>
              </a:avLst>
            </a:prstGeom>
            <a:solidFill>
              <a:srgbClr val="00B8FF"/>
            </a:solidFill>
            <a:ln w="28575" cap="flat" cmpd="sng" algn="ctr">
              <a:solidFill>
                <a:schemeClr val="tx1"/>
              </a:solidFill>
              <a:prstDash val="solid"/>
              <a:round/>
              <a:headEnd type="none" w="med" len="med"/>
              <a:tailEnd type="triangle"/>
            </a:ln>
            <a:effectLst/>
          </p:spPr>
        </p:cxnSp>
      </p:grpSp>
      <p:grpSp>
        <p:nvGrpSpPr>
          <p:cNvPr id="29" name="Grupo 56"/>
          <p:cNvGrpSpPr/>
          <p:nvPr/>
        </p:nvGrpSpPr>
        <p:grpSpPr>
          <a:xfrm>
            <a:off x="2670648" y="5583315"/>
            <a:ext cx="4320480" cy="453177"/>
            <a:chOff x="5521437" y="7588255"/>
            <a:chExt cx="4320480" cy="1056605"/>
          </a:xfrm>
        </p:grpSpPr>
        <p:sp>
          <p:nvSpPr>
            <p:cNvPr id="30" name="ZoneTexte 18"/>
            <p:cNvSpPr txBox="1"/>
            <p:nvPr/>
          </p:nvSpPr>
          <p:spPr>
            <a:xfrm>
              <a:off x="5521437" y="8244751"/>
              <a:ext cx="2266942" cy="400109"/>
            </a:xfrm>
            <a:prstGeom prst="rect">
              <a:avLst/>
            </a:prstGeom>
            <a:noFill/>
          </p:spPr>
          <p:txBody>
            <a:bodyPr wrap="square" rtlCol="0">
              <a:spAutoFit/>
            </a:bodyPr>
            <a:lstStyle/>
            <a:p>
              <a:r>
                <a:rPr lang="fr-CH" b="1" dirty="0" smtClean="0"/>
                <a:t>Hot water bath</a:t>
              </a:r>
              <a:endParaRPr lang="fr-CH" b="1" dirty="0"/>
            </a:p>
          </p:txBody>
        </p:sp>
        <p:sp>
          <p:nvSpPr>
            <p:cNvPr id="31" name="Rectángulo 32"/>
            <p:cNvSpPr/>
            <p:nvPr/>
          </p:nvSpPr>
          <p:spPr bwMode="auto">
            <a:xfrm>
              <a:off x="9553885" y="7588255"/>
              <a:ext cx="288032" cy="32245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2000" b="0"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p:txBody>
        </p:sp>
        <p:cxnSp>
          <p:nvCxnSpPr>
            <p:cNvPr id="32" name="Conector angular 47"/>
            <p:cNvCxnSpPr/>
            <p:nvPr/>
          </p:nvCxnSpPr>
          <p:spPr bwMode="auto">
            <a:xfrm flipV="1">
              <a:off x="7321637" y="7950279"/>
              <a:ext cx="2304256" cy="694581"/>
            </a:xfrm>
            <a:prstGeom prst="bentConnector3">
              <a:avLst>
                <a:gd name="adj1" fmla="val 50000"/>
              </a:avLst>
            </a:prstGeom>
            <a:solidFill>
              <a:srgbClr val="00B8FF"/>
            </a:solidFill>
            <a:ln w="28575" cap="flat" cmpd="sng" algn="ctr">
              <a:solidFill>
                <a:schemeClr val="tx1"/>
              </a:solidFill>
              <a:prstDash val="solid"/>
              <a:round/>
              <a:headEnd type="none" w="med" len="med"/>
              <a:tailEnd type="triangle"/>
            </a:ln>
            <a:effectLst/>
          </p:spPr>
        </p:cxnSp>
      </p:grpSp>
      <p:pic>
        <p:nvPicPr>
          <p:cNvPr id="34" name="Picture 4"/>
          <p:cNvPicPr/>
          <p:nvPr/>
        </p:nvPicPr>
        <p:blipFill rotWithShape="1">
          <a:blip r:embed="rId4" cstate="print"/>
          <a:srcRect l="10979" t="10261" r="10979" b="2935"/>
          <a:stretch/>
        </p:blipFill>
        <p:spPr bwMode="auto">
          <a:xfrm>
            <a:off x="1459399" y="1844824"/>
            <a:ext cx="1168385" cy="1152128"/>
          </a:xfrm>
          <a:prstGeom prst="rect">
            <a:avLst/>
          </a:prstGeom>
          <a:ln>
            <a:noFill/>
          </a:ln>
          <a:extLst>
            <a:ext uri="{53640926-AAD7-44D8-BBD7-CCE9431645EC}">
              <a14:shadowObscured xmlns="" xmlns:a14="http://schemas.microsoft.com/office/drawing/2010/main"/>
            </a:ext>
          </a:extLst>
        </p:spPr>
      </p:pic>
      <p:sp>
        <p:nvSpPr>
          <p:cNvPr id="33" name="Titolo 1"/>
          <p:cNvSpPr txBox="1">
            <a:spLocks/>
          </p:cNvSpPr>
          <p:nvPr/>
        </p:nvSpPr>
        <p:spPr>
          <a:xfrm>
            <a:off x="611560" y="764704"/>
            <a:ext cx="7920880" cy="576064"/>
          </a:xfrm>
          <a:prstGeom prst="rect">
            <a:avLst/>
          </a:prstGeom>
        </p:spPr>
        <p:txBody>
          <a:bodyPr>
            <a:normAutofit fontScale="8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 body</a:t>
            </a:r>
            <a:endParaRPr kumimoji="0" lang="it-IT" alt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467544" y="854710"/>
            <a:ext cx="8208912" cy="632048"/>
          </a:xfrm>
          <a:prstGeom prst="rect">
            <a:avLst/>
          </a:prstGeom>
        </p:spPr>
        <p:txBody>
          <a:bodyPr vert="horz" lIns="0" rIns="0" bIns="0" anchor="b">
            <a:normAutofit fontScale="9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en-US" sz="5000" b="0" i="0" u="none" strike="noStrike" kern="1200" cap="none" spc="0" normalizeH="0" baseline="0" noProof="0" dirty="0" smtClean="0">
              <a:ln>
                <a:noFill/>
              </a:ln>
              <a:solidFill>
                <a:srgbClr val="0099FF"/>
              </a:solidFill>
              <a:effectLst/>
              <a:uLnTx/>
              <a:uFillTx/>
              <a:latin typeface="+mj-lt"/>
              <a:ea typeface="+mj-ea"/>
              <a:cs typeface="+mj-cs"/>
            </a:endParaRPr>
          </a:p>
        </p:txBody>
      </p:sp>
      <p:sp>
        <p:nvSpPr>
          <p:cNvPr id="25" name="Rettangolo 24"/>
          <p:cNvSpPr/>
          <p:nvPr/>
        </p:nvSpPr>
        <p:spPr>
          <a:xfrm>
            <a:off x="323528" y="1484784"/>
            <a:ext cx="8352928" cy="4848507"/>
          </a:xfrm>
          <a:prstGeom prst="rect">
            <a:avLst/>
          </a:prstGeom>
        </p:spPr>
        <p:txBody>
          <a:bodyPr wrap="square">
            <a:spAutoFit/>
          </a:bodyPr>
          <a:lstStyle/>
          <a:p>
            <a:pPr marL="274320" indent="-274320">
              <a:spcBef>
                <a:spcPct val="20000"/>
              </a:spcBef>
              <a:spcAft>
                <a:spcPts val="200"/>
              </a:spcAft>
              <a:buClr>
                <a:schemeClr val="accent3"/>
              </a:buClr>
              <a:buSzPct val="95000"/>
              <a:buFont typeface="Wingdings 2"/>
              <a:buChar char=""/>
              <a:defRPr/>
            </a:pPr>
            <a:r>
              <a:rPr lang="en-US" dirty="0" smtClean="0"/>
              <a:t>The jabot receives  the matter to be digested from the grinder and releases it into the </a:t>
            </a:r>
            <a:r>
              <a:rPr lang="en-US" dirty="0" err="1" smtClean="0"/>
              <a:t>methanation</a:t>
            </a:r>
            <a:r>
              <a:rPr lang="en-US" dirty="0" smtClean="0"/>
              <a:t> tank at short and regular intervals (which may be regulated, e.g. 10 – 30 min). It may also initiate the first steps of the digestion process. </a:t>
            </a:r>
          </a:p>
          <a:p>
            <a:pPr marL="274320" indent="-274320">
              <a:spcBef>
                <a:spcPct val="20000"/>
              </a:spcBef>
              <a:spcAft>
                <a:spcPts val="200"/>
              </a:spcAft>
              <a:buClr>
                <a:schemeClr val="accent3"/>
              </a:buClr>
              <a:buSzPct val="95000"/>
              <a:buFont typeface="Wingdings 2"/>
              <a:buChar char=""/>
              <a:defRPr/>
            </a:pPr>
            <a:r>
              <a:rPr lang="en-US" dirty="0" smtClean="0"/>
              <a:t>The sheath surrounding the jabot collects the overflow of the liquid fraction of the </a:t>
            </a:r>
            <a:r>
              <a:rPr lang="en-US" dirty="0" err="1" smtClean="0"/>
              <a:t>digestate</a:t>
            </a:r>
            <a:r>
              <a:rPr lang="en-US" dirty="0" smtClean="0"/>
              <a:t> that has passed through the sieving grid</a:t>
            </a:r>
            <a:r>
              <a:rPr lang="it-IT" dirty="0" smtClean="0"/>
              <a:t>.</a:t>
            </a:r>
          </a:p>
          <a:p>
            <a:pPr marL="274320" indent="-274320">
              <a:spcBef>
                <a:spcPct val="20000"/>
              </a:spcBef>
              <a:spcAft>
                <a:spcPts val="200"/>
              </a:spcAft>
              <a:buClr>
                <a:schemeClr val="accent3"/>
              </a:buClr>
              <a:buSzPct val="95000"/>
              <a:buFont typeface="Wingdings 2"/>
              <a:buChar char=""/>
              <a:defRPr/>
            </a:pPr>
            <a:r>
              <a:rPr lang="en-US" dirty="0" smtClean="0"/>
              <a:t>The </a:t>
            </a:r>
            <a:r>
              <a:rPr lang="en-US" dirty="0" err="1" smtClean="0"/>
              <a:t>methanation</a:t>
            </a:r>
            <a:r>
              <a:rPr lang="en-US" dirty="0" smtClean="0"/>
              <a:t> tank, surrounding the jabot, is where the biological </a:t>
            </a:r>
            <a:r>
              <a:rPr lang="en-US" dirty="0" err="1" smtClean="0"/>
              <a:t>methanogenic</a:t>
            </a:r>
            <a:r>
              <a:rPr lang="en-US" dirty="0" smtClean="0"/>
              <a:t> process leading to biogas production occurs (infinitely stirred process with </a:t>
            </a:r>
            <a:r>
              <a:rPr lang="it-IT" dirty="0" err="1" smtClean="0"/>
              <a:t>suspended</a:t>
            </a:r>
            <a:r>
              <a:rPr lang="it-IT" dirty="0" smtClean="0"/>
              <a:t> </a:t>
            </a:r>
            <a:r>
              <a:rPr lang="it-IT" dirty="0" err="1" smtClean="0"/>
              <a:t>biomass</a:t>
            </a:r>
            <a:r>
              <a:rPr lang="it-IT" dirty="0" smtClean="0"/>
              <a:t>).</a:t>
            </a:r>
            <a:endParaRPr lang="en-US" dirty="0" err="1" smtClean="0"/>
          </a:p>
          <a:p>
            <a:pPr marL="274320" indent="-274320">
              <a:spcBef>
                <a:spcPct val="20000"/>
              </a:spcBef>
              <a:spcAft>
                <a:spcPts val="200"/>
              </a:spcAft>
              <a:buClr>
                <a:schemeClr val="accent3"/>
              </a:buClr>
              <a:buSzPct val="95000"/>
              <a:buFont typeface="Wingdings 2"/>
              <a:buChar char=""/>
              <a:defRPr/>
            </a:pPr>
            <a:r>
              <a:rPr lang="en-US" dirty="0" smtClean="0"/>
              <a:t>The sieving grid filters the overflow from the </a:t>
            </a:r>
            <a:r>
              <a:rPr lang="en-US" dirty="0" err="1" smtClean="0"/>
              <a:t>methanogenic</a:t>
            </a:r>
            <a:r>
              <a:rPr lang="en-US" dirty="0" smtClean="0"/>
              <a:t> tank and retains particles of insoluble matter which cannot pass through the grid, thus allowing them to fall back to the jabot and returning at the beginning of the digestion process. The liquid fraction of the overflow going through the sieving grid is the liquid effluent, which is eliminated.</a:t>
            </a:r>
          </a:p>
          <a:p>
            <a:pPr marL="274320" indent="-274320">
              <a:spcBef>
                <a:spcPct val="20000"/>
              </a:spcBef>
              <a:spcAft>
                <a:spcPts val="200"/>
              </a:spcAft>
              <a:buClr>
                <a:schemeClr val="accent3"/>
              </a:buClr>
              <a:buSzPct val="95000"/>
              <a:buFont typeface="Wingdings 2"/>
              <a:buChar char=""/>
              <a:defRPr/>
            </a:pPr>
            <a:r>
              <a:rPr lang="en-US" dirty="0" smtClean="0"/>
              <a:t>The digester is heated and continuously kept at a constant temperature to ensure an optimal </a:t>
            </a:r>
            <a:r>
              <a:rPr lang="en-US" dirty="0" err="1" smtClean="0"/>
              <a:t>biomethanation</a:t>
            </a:r>
            <a:r>
              <a:rPr lang="en-US" dirty="0" smtClean="0"/>
              <a:t> process. It can be programmed for </a:t>
            </a:r>
            <a:r>
              <a:rPr lang="en-US" dirty="0" err="1" smtClean="0"/>
              <a:t>mesophilic</a:t>
            </a:r>
            <a:r>
              <a:rPr lang="en-US" dirty="0" smtClean="0"/>
              <a:t> </a:t>
            </a:r>
            <a:r>
              <a:rPr lang="it-IT" dirty="0" smtClean="0"/>
              <a:t>or </a:t>
            </a:r>
            <a:r>
              <a:rPr lang="it-IT" dirty="0" err="1" smtClean="0"/>
              <a:t>thermophilic</a:t>
            </a:r>
            <a:r>
              <a:rPr lang="it-IT" dirty="0" smtClean="0"/>
              <a:t> </a:t>
            </a:r>
            <a:r>
              <a:rPr lang="it-IT" dirty="0" err="1" smtClean="0"/>
              <a:t>process</a:t>
            </a:r>
            <a:r>
              <a:rPr lang="it-IT" dirty="0" smtClean="0"/>
              <a:t>.</a:t>
            </a:r>
          </a:p>
        </p:txBody>
      </p:sp>
      <p:sp>
        <p:nvSpPr>
          <p:cNvPr id="5" name="Titolo 1"/>
          <p:cNvSpPr txBox="1">
            <a:spLocks/>
          </p:cNvSpPr>
          <p:nvPr/>
        </p:nvSpPr>
        <p:spPr>
          <a:xfrm>
            <a:off x="611560" y="764704"/>
            <a:ext cx="7920880" cy="576064"/>
          </a:xfrm>
          <a:prstGeom prst="rect">
            <a:avLst/>
          </a:prstGeom>
        </p:spPr>
        <p:txBody>
          <a:bodyPr>
            <a:normAutofit fontScale="8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 </a:t>
            </a: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functioning</a:t>
            </a:r>
            <a:endParaRPr kumimoji="0" lang="it-IT" alt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467544" y="854710"/>
            <a:ext cx="8208912" cy="632048"/>
          </a:xfrm>
          <a:prstGeom prst="rect">
            <a:avLst/>
          </a:prstGeom>
        </p:spPr>
        <p:txBody>
          <a:bodyPr vert="horz" lIns="0" rIns="0" bIns="0" anchor="b">
            <a:normAutofit fontScale="9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en-US" sz="5000" b="0" i="0" u="none" strike="noStrike" kern="1200" cap="none" spc="0" normalizeH="0" baseline="0" noProof="0" dirty="0" smtClean="0">
              <a:ln>
                <a:noFill/>
              </a:ln>
              <a:solidFill>
                <a:srgbClr val="0099FF"/>
              </a:solidFill>
              <a:effectLst/>
              <a:uLnTx/>
              <a:uFillTx/>
              <a:latin typeface="+mj-lt"/>
              <a:ea typeface="+mj-ea"/>
              <a:cs typeface="+mj-cs"/>
            </a:endParaRPr>
          </a:p>
        </p:txBody>
      </p:sp>
      <p:sp>
        <p:nvSpPr>
          <p:cNvPr id="25" name="Rettangolo 24"/>
          <p:cNvSpPr/>
          <p:nvPr/>
        </p:nvSpPr>
        <p:spPr>
          <a:xfrm>
            <a:off x="323528" y="1484784"/>
            <a:ext cx="8496944" cy="4136517"/>
          </a:xfrm>
          <a:prstGeom prst="rect">
            <a:avLst/>
          </a:prstGeom>
        </p:spPr>
        <p:txBody>
          <a:bodyPr wrap="square">
            <a:spAutoFit/>
          </a:bodyPr>
          <a:lstStyle/>
          <a:p>
            <a:pPr marL="274320" indent="-274320">
              <a:spcBef>
                <a:spcPct val="20000"/>
              </a:spcBef>
              <a:buClr>
                <a:schemeClr val="accent3"/>
              </a:buClr>
              <a:buSzPct val="95000"/>
              <a:buFont typeface="Wingdings 2"/>
              <a:buChar char=""/>
              <a:defRPr/>
            </a:pPr>
            <a:r>
              <a:rPr lang="en-US" dirty="0" smtClean="0"/>
              <a:t>The circulation and mixing system is entirely internal to the digestion module. </a:t>
            </a:r>
          </a:p>
          <a:p>
            <a:pPr marL="274320" indent="-274320">
              <a:spcBef>
                <a:spcPct val="20000"/>
              </a:spcBef>
              <a:buClr>
                <a:schemeClr val="accent3"/>
              </a:buClr>
              <a:buSzPct val="95000"/>
              <a:buFont typeface="Wingdings 2"/>
              <a:buChar char=""/>
              <a:defRPr/>
            </a:pPr>
            <a:r>
              <a:rPr lang="en-US" dirty="0" smtClean="0"/>
              <a:t>It is operated by a 4-ways distributor coupled with a bi-directional volumetric pump, controlled by the PLC.</a:t>
            </a:r>
          </a:p>
          <a:p>
            <a:pPr marL="274320" indent="-274320">
              <a:spcBef>
                <a:spcPct val="20000"/>
              </a:spcBef>
              <a:buClr>
                <a:schemeClr val="accent3"/>
              </a:buClr>
              <a:buSzPct val="95000"/>
              <a:buFont typeface="Wingdings 2"/>
              <a:buChar char=""/>
              <a:defRPr/>
            </a:pPr>
            <a:r>
              <a:rPr lang="en-US" dirty="0" smtClean="0"/>
              <a:t>The hydraulic system is responsible for substrate and co-substrate (optional) distribution </a:t>
            </a:r>
            <a:r>
              <a:rPr lang="it-IT" dirty="0" smtClean="0"/>
              <a:t>and mixing.</a:t>
            </a:r>
          </a:p>
          <a:p>
            <a:pPr marL="274320" indent="-274320">
              <a:spcBef>
                <a:spcPct val="20000"/>
              </a:spcBef>
              <a:buClr>
                <a:schemeClr val="accent3"/>
              </a:buClr>
              <a:buSzPct val="95000"/>
              <a:buFont typeface="Wingdings 2"/>
              <a:buChar char=""/>
              <a:defRPr/>
            </a:pPr>
            <a:endParaRPr lang="it-IT" dirty="0" smtClean="0"/>
          </a:p>
          <a:p>
            <a:r>
              <a:rPr lang="en-US" b="1" dirty="0" smtClean="0"/>
              <a:t>Mixing of the </a:t>
            </a:r>
            <a:r>
              <a:rPr lang="en-US" b="1" dirty="0" err="1" smtClean="0"/>
              <a:t>methanation</a:t>
            </a:r>
            <a:r>
              <a:rPr lang="en-US" b="1" dirty="0" smtClean="0"/>
              <a:t> tank content can be achieved by:</a:t>
            </a:r>
          </a:p>
          <a:p>
            <a:pPr lvl="2">
              <a:buFont typeface="Arial" pitchFamily="34" charset="0"/>
              <a:buChar char="•"/>
            </a:pPr>
            <a:r>
              <a:rPr lang="en-US" dirty="0" smtClean="0"/>
              <a:t>Mechanical agitation (adjustable rotary blades)</a:t>
            </a:r>
          </a:p>
          <a:p>
            <a:pPr lvl="2">
              <a:buFont typeface="Arial" pitchFamily="34" charset="0"/>
              <a:buChar char="•"/>
            </a:pPr>
            <a:r>
              <a:rPr lang="en-US" dirty="0" smtClean="0"/>
              <a:t>Biogas re-circulation (through bubbling plate)</a:t>
            </a:r>
          </a:p>
          <a:p>
            <a:pPr lvl="2">
              <a:buFont typeface="Arial" pitchFamily="34" charset="0"/>
              <a:buChar char="•"/>
            </a:pPr>
            <a:r>
              <a:rPr lang="it-IT" dirty="0" err="1" smtClean="0"/>
              <a:t>Substrate</a:t>
            </a:r>
            <a:r>
              <a:rPr lang="it-IT" dirty="0" smtClean="0"/>
              <a:t> </a:t>
            </a:r>
            <a:r>
              <a:rPr lang="it-IT" dirty="0" err="1" smtClean="0"/>
              <a:t>re-circulation</a:t>
            </a:r>
            <a:r>
              <a:rPr lang="it-IT" dirty="0" smtClean="0"/>
              <a:t>.</a:t>
            </a:r>
          </a:p>
          <a:p>
            <a:endParaRPr lang="it-IT" dirty="0" smtClean="0"/>
          </a:p>
          <a:p>
            <a:r>
              <a:rPr lang="en-US" b="1" dirty="0" smtClean="0"/>
              <a:t>Mixing of the jabot content can be achieved by:</a:t>
            </a:r>
          </a:p>
          <a:p>
            <a:pPr lvl="2">
              <a:buFont typeface="Arial" pitchFamily="34" charset="0"/>
              <a:buChar char="•"/>
            </a:pPr>
            <a:r>
              <a:rPr lang="it-IT" dirty="0" err="1" smtClean="0"/>
              <a:t>Substrate</a:t>
            </a:r>
            <a:r>
              <a:rPr lang="it-IT" dirty="0" smtClean="0"/>
              <a:t> </a:t>
            </a:r>
            <a:r>
              <a:rPr lang="it-IT" dirty="0" err="1" smtClean="0"/>
              <a:t>re-circulation</a:t>
            </a:r>
            <a:endParaRPr lang="it-IT" dirty="0" smtClean="0"/>
          </a:p>
          <a:p>
            <a:pPr lvl="2">
              <a:buFont typeface="Arial" pitchFamily="34" charset="0"/>
              <a:buChar char="•"/>
            </a:pPr>
            <a:r>
              <a:rPr lang="it-IT" dirty="0" smtClean="0"/>
              <a:t>Biogas </a:t>
            </a:r>
            <a:r>
              <a:rPr lang="it-IT" dirty="0" err="1" smtClean="0"/>
              <a:t>re-circulation</a:t>
            </a:r>
            <a:r>
              <a:rPr lang="it-IT" dirty="0" smtClean="0"/>
              <a:t> (optional).</a:t>
            </a:r>
          </a:p>
        </p:txBody>
      </p:sp>
      <p:sp>
        <p:nvSpPr>
          <p:cNvPr id="5" name="Titolo 1"/>
          <p:cNvSpPr txBox="1">
            <a:spLocks/>
          </p:cNvSpPr>
          <p:nvPr/>
        </p:nvSpPr>
        <p:spPr>
          <a:xfrm>
            <a:off x="467544" y="692696"/>
            <a:ext cx="8532440" cy="576064"/>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circulation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and mixing</a:t>
            </a:r>
            <a:endParaRPr kumimoji="0" lang="it-IT" altLang="en-US" sz="3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932040" y="2667987"/>
            <a:ext cx="3456385" cy="3929365"/>
          </a:xfrm>
          <a:prstGeom prst="rect">
            <a:avLst/>
          </a:prstGeom>
          <a:noFill/>
          <a:ln w="9525">
            <a:noFill/>
            <a:miter lim="800000"/>
            <a:headEnd/>
            <a:tailEnd/>
          </a:ln>
        </p:spPr>
      </p:pic>
      <p:sp>
        <p:nvSpPr>
          <p:cNvPr id="16" name="Rectangle 2"/>
          <p:cNvSpPr txBox="1">
            <a:spLocks noChangeArrowheads="1"/>
          </p:cNvSpPr>
          <p:nvPr/>
        </p:nvSpPr>
        <p:spPr>
          <a:xfrm>
            <a:off x="467544" y="854710"/>
            <a:ext cx="8208912" cy="632048"/>
          </a:xfrm>
          <a:prstGeom prst="rect">
            <a:avLst/>
          </a:prstGeom>
        </p:spPr>
        <p:txBody>
          <a:bodyPr vert="horz" lIns="0" rIns="0" bIns="0" anchor="b">
            <a:normAutofit fontScale="9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en-US" sz="5000" b="0" i="0" u="none" strike="noStrike" kern="1200" cap="none" spc="0" normalizeH="0" baseline="0" noProof="0" dirty="0" smtClean="0">
              <a:ln>
                <a:noFill/>
              </a:ln>
              <a:solidFill>
                <a:srgbClr val="0099FF"/>
              </a:solidFill>
              <a:effectLst/>
              <a:uLnTx/>
              <a:uFillTx/>
              <a:latin typeface="+mj-lt"/>
              <a:ea typeface="+mj-ea"/>
              <a:cs typeface="+mj-cs"/>
            </a:endParaRPr>
          </a:p>
        </p:txBody>
      </p:sp>
      <p:sp>
        <p:nvSpPr>
          <p:cNvPr id="25" name="Rettangolo 24"/>
          <p:cNvSpPr/>
          <p:nvPr/>
        </p:nvSpPr>
        <p:spPr>
          <a:xfrm>
            <a:off x="323528" y="1702549"/>
            <a:ext cx="8496944" cy="769441"/>
          </a:xfrm>
          <a:prstGeom prst="rect">
            <a:avLst/>
          </a:prstGeom>
        </p:spPr>
        <p:txBody>
          <a:bodyPr wrap="square">
            <a:spAutoFit/>
          </a:bodyPr>
          <a:lstStyle/>
          <a:p>
            <a:r>
              <a:rPr lang="en-US" dirty="0" smtClean="0"/>
              <a:t>The 4-ways distributor defines a 4-position switch, corresponding to:</a:t>
            </a:r>
          </a:p>
          <a:p>
            <a:endParaRPr lang="en-US" sz="800" dirty="0" smtClean="0"/>
          </a:p>
          <a:p>
            <a:r>
              <a:rPr lang="en-US" b="1" dirty="0" smtClean="0"/>
              <a:t>Position 1: </a:t>
            </a:r>
            <a:r>
              <a:rPr lang="en-US" dirty="0" smtClean="0"/>
              <a:t>Substrate loading from the grinder (or buffer tank) into the jabot</a:t>
            </a:r>
            <a:endParaRPr lang="it-IT" dirty="0" smtClean="0"/>
          </a:p>
        </p:txBody>
      </p:sp>
      <p:pic>
        <p:nvPicPr>
          <p:cNvPr id="1026" name="Picture 2"/>
          <p:cNvPicPr>
            <a:picLocks noChangeAspect="1" noChangeArrowheads="1"/>
          </p:cNvPicPr>
          <p:nvPr/>
        </p:nvPicPr>
        <p:blipFill>
          <a:blip r:embed="rId4" cstate="print"/>
          <a:srcRect l="9796" r="51020" b="10876"/>
          <a:stretch>
            <a:fillRect/>
          </a:stretch>
        </p:blipFill>
        <p:spPr bwMode="auto">
          <a:xfrm>
            <a:off x="1859616" y="2420888"/>
            <a:ext cx="2687197" cy="3670071"/>
          </a:xfrm>
          <a:prstGeom prst="rect">
            <a:avLst/>
          </a:prstGeom>
          <a:noFill/>
          <a:ln w="9525">
            <a:noFill/>
            <a:miter lim="800000"/>
            <a:headEnd/>
            <a:tailEnd/>
          </a:ln>
        </p:spPr>
      </p:pic>
      <p:sp>
        <p:nvSpPr>
          <p:cNvPr id="6" name="Pentagono 5"/>
          <p:cNvSpPr/>
          <p:nvPr/>
        </p:nvSpPr>
        <p:spPr>
          <a:xfrm>
            <a:off x="611560" y="4810665"/>
            <a:ext cx="1224136" cy="2160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Substrate</a:t>
            </a:r>
            <a:endParaRPr lang="it-IT" dirty="0"/>
          </a:p>
        </p:txBody>
      </p:sp>
      <p:sp>
        <p:nvSpPr>
          <p:cNvPr id="9" name="Pentagono 8"/>
          <p:cNvSpPr/>
          <p:nvPr/>
        </p:nvSpPr>
        <p:spPr>
          <a:xfrm>
            <a:off x="243136" y="5314721"/>
            <a:ext cx="1808584" cy="2076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Co-Substrate</a:t>
            </a:r>
            <a:r>
              <a:rPr lang="it-IT" dirty="0" smtClean="0"/>
              <a:t>(s)</a:t>
            </a:r>
            <a:endParaRPr lang="it-IT" dirty="0"/>
          </a:p>
        </p:txBody>
      </p:sp>
      <p:sp>
        <p:nvSpPr>
          <p:cNvPr id="10" name="CasellaDiTesto 9"/>
          <p:cNvSpPr txBox="1"/>
          <p:nvPr/>
        </p:nvSpPr>
        <p:spPr>
          <a:xfrm>
            <a:off x="539552" y="3946569"/>
            <a:ext cx="1368152" cy="646331"/>
          </a:xfrm>
          <a:prstGeom prst="rect">
            <a:avLst/>
          </a:prstGeom>
          <a:solidFill>
            <a:schemeClr val="bg1"/>
          </a:solidFill>
        </p:spPr>
        <p:txBody>
          <a:bodyPr wrap="square" rtlCol="0">
            <a:spAutoFit/>
          </a:bodyPr>
          <a:lstStyle/>
          <a:p>
            <a:pPr algn="ctr"/>
            <a:r>
              <a:rPr lang="it-IT" dirty="0" smtClean="0"/>
              <a:t>4 </a:t>
            </a:r>
            <a:r>
              <a:rPr lang="it-IT" dirty="0" err="1" smtClean="0"/>
              <a:t>ways</a:t>
            </a:r>
            <a:r>
              <a:rPr lang="it-IT" dirty="0" smtClean="0"/>
              <a:t> </a:t>
            </a:r>
            <a:r>
              <a:rPr lang="it-IT" dirty="0" err="1" smtClean="0"/>
              <a:t>distributor</a:t>
            </a:r>
            <a:endParaRPr lang="it-IT" dirty="0"/>
          </a:p>
        </p:txBody>
      </p:sp>
      <p:sp>
        <p:nvSpPr>
          <p:cNvPr id="11" name="CasellaDiTesto 10"/>
          <p:cNvSpPr txBox="1"/>
          <p:nvPr/>
        </p:nvSpPr>
        <p:spPr>
          <a:xfrm>
            <a:off x="2123728" y="5746769"/>
            <a:ext cx="1152128" cy="646331"/>
          </a:xfrm>
          <a:prstGeom prst="rect">
            <a:avLst/>
          </a:prstGeom>
          <a:solidFill>
            <a:schemeClr val="bg1"/>
          </a:solidFill>
        </p:spPr>
        <p:txBody>
          <a:bodyPr wrap="square" rtlCol="0">
            <a:spAutoFit/>
          </a:bodyPr>
          <a:lstStyle/>
          <a:p>
            <a:pPr algn="ctr"/>
            <a:r>
              <a:rPr lang="it-IT" dirty="0" smtClean="0"/>
              <a:t>Jabot </a:t>
            </a:r>
            <a:r>
              <a:rPr lang="it-IT" dirty="0" err="1" smtClean="0"/>
              <a:t>drain</a:t>
            </a:r>
            <a:endParaRPr lang="it-IT" dirty="0"/>
          </a:p>
        </p:txBody>
      </p:sp>
      <p:sp>
        <p:nvSpPr>
          <p:cNvPr id="13" name="CasellaDiTesto 12"/>
          <p:cNvSpPr txBox="1"/>
          <p:nvPr/>
        </p:nvSpPr>
        <p:spPr>
          <a:xfrm>
            <a:off x="3491880" y="6106809"/>
            <a:ext cx="1944216" cy="646331"/>
          </a:xfrm>
          <a:prstGeom prst="rect">
            <a:avLst/>
          </a:prstGeom>
          <a:solidFill>
            <a:schemeClr val="bg1"/>
          </a:solidFill>
        </p:spPr>
        <p:txBody>
          <a:bodyPr wrap="square" rtlCol="0">
            <a:spAutoFit/>
          </a:bodyPr>
          <a:lstStyle/>
          <a:p>
            <a:pPr algn="ctr"/>
            <a:r>
              <a:rPr lang="it-IT" dirty="0" err="1" smtClean="0"/>
              <a:t>Liquid</a:t>
            </a:r>
            <a:r>
              <a:rPr lang="it-IT" dirty="0" smtClean="0"/>
              <a:t> </a:t>
            </a:r>
          </a:p>
          <a:p>
            <a:pPr algn="ctr"/>
            <a:r>
              <a:rPr lang="it-IT" dirty="0" err="1" smtClean="0"/>
              <a:t>fraction</a:t>
            </a:r>
            <a:r>
              <a:rPr lang="it-IT" dirty="0" smtClean="0"/>
              <a:t> </a:t>
            </a:r>
            <a:r>
              <a:rPr lang="it-IT" dirty="0" err="1" smtClean="0"/>
              <a:t>outflow</a:t>
            </a:r>
            <a:endParaRPr lang="it-IT" dirty="0"/>
          </a:p>
        </p:txBody>
      </p:sp>
      <p:sp>
        <p:nvSpPr>
          <p:cNvPr id="12" name="CasellaDiTesto 11"/>
          <p:cNvSpPr txBox="1"/>
          <p:nvPr/>
        </p:nvSpPr>
        <p:spPr>
          <a:xfrm>
            <a:off x="3203848" y="5746769"/>
            <a:ext cx="720080" cy="646331"/>
          </a:xfrm>
          <a:prstGeom prst="rect">
            <a:avLst/>
          </a:prstGeom>
          <a:solidFill>
            <a:schemeClr val="bg1"/>
          </a:solidFill>
        </p:spPr>
        <p:txBody>
          <a:bodyPr wrap="square" rtlCol="0">
            <a:spAutoFit/>
          </a:bodyPr>
          <a:lstStyle/>
          <a:p>
            <a:pPr algn="ctr"/>
            <a:r>
              <a:rPr lang="it-IT" dirty="0" smtClean="0"/>
              <a:t>Tank </a:t>
            </a:r>
            <a:r>
              <a:rPr lang="it-IT" dirty="0" err="1" smtClean="0"/>
              <a:t>drain</a:t>
            </a:r>
            <a:endParaRPr lang="it-IT" dirty="0"/>
          </a:p>
        </p:txBody>
      </p:sp>
      <p:sp>
        <p:nvSpPr>
          <p:cNvPr id="17" name="Rettangolo 16"/>
          <p:cNvSpPr/>
          <p:nvPr/>
        </p:nvSpPr>
        <p:spPr>
          <a:xfrm>
            <a:off x="2627784" y="4738657"/>
            <a:ext cx="43204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2483768" y="4585349"/>
            <a:ext cx="864096" cy="369332"/>
          </a:xfrm>
          <a:prstGeom prst="rect">
            <a:avLst/>
          </a:prstGeom>
          <a:noFill/>
        </p:spPr>
        <p:txBody>
          <a:bodyPr wrap="square" rtlCol="0">
            <a:spAutoFit/>
          </a:bodyPr>
          <a:lstStyle/>
          <a:p>
            <a:pPr algn="ctr"/>
            <a:r>
              <a:rPr lang="it-IT" dirty="0" err="1" smtClean="0"/>
              <a:t>pump</a:t>
            </a:r>
            <a:endParaRPr lang="it-IT" dirty="0"/>
          </a:p>
        </p:txBody>
      </p:sp>
      <p:sp>
        <p:nvSpPr>
          <p:cNvPr id="18" name="CasellaDiTesto 17"/>
          <p:cNvSpPr txBox="1"/>
          <p:nvPr/>
        </p:nvSpPr>
        <p:spPr>
          <a:xfrm>
            <a:off x="4788024" y="2492896"/>
            <a:ext cx="1224136" cy="369332"/>
          </a:xfrm>
          <a:prstGeom prst="rect">
            <a:avLst/>
          </a:prstGeom>
          <a:solidFill>
            <a:schemeClr val="bg1"/>
          </a:solidFill>
        </p:spPr>
        <p:txBody>
          <a:bodyPr wrap="square" rtlCol="0">
            <a:spAutoFit/>
          </a:bodyPr>
          <a:lstStyle/>
          <a:p>
            <a:pPr algn="ctr"/>
            <a:r>
              <a:rPr lang="it-IT" dirty="0" err="1" smtClean="0"/>
              <a:t>Substrate</a:t>
            </a:r>
            <a:endParaRPr lang="it-IT" dirty="0"/>
          </a:p>
        </p:txBody>
      </p:sp>
      <p:sp>
        <p:nvSpPr>
          <p:cNvPr id="19" name="Titolo 1"/>
          <p:cNvSpPr txBox="1">
            <a:spLocks/>
          </p:cNvSpPr>
          <p:nvPr/>
        </p:nvSpPr>
        <p:spPr>
          <a:xfrm>
            <a:off x="467544" y="692696"/>
            <a:ext cx="8532440" cy="576064"/>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circulation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and mixing</a:t>
            </a:r>
            <a:endParaRPr kumimoji="0" lang="it-IT" altLang="en-US" sz="3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39552" y="2612595"/>
            <a:ext cx="8604449" cy="3984757"/>
          </a:xfrm>
          <a:prstGeom prst="rect">
            <a:avLst/>
          </a:prstGeom>
          <a:noFill/>
          <a:ln w="9525">
            <a:noFill/>
            <a:miter lim="800000"/>
            <a:headEnd/>
            <a:tailEnd/>
          </a:ln>
        </p:spPr>
      </p:pic>
      <p:sp>
        <p:nvSpPr>
          <p:cNvPr id="16" name="Rectangle 2"/>
          <p:cNvSpPr txBox="1">
            <a:spLocks noChangeArrowheads="1"/>
          </p:cNvSpPr>
          <p:nvPr/>
        </p:nvSpPr>
        <p:spPr>
          <a:xfrm>
            <a:off x="467544" y="854710"/>
            <a:ext cx="8208912" cy="632048"/>
          </a:xfrm>
          <a:prstGeom prst="rect">
            <a:avLst/>
          </a:prstGeom>
        </p:spPr>
        <p:txBody>
          <a:bodyPr vert="horz" lIns="0" rIns="0" bIns="0" anchor="b">
            <a:normAutofit fontScale="9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en-US" sz="5000" b="0" i="0" u="none" strike="noStrike" kern="1200" cap="none" spc="0" normalizeH="0" baseline="0" noProof="0" dirty="0" smtClean="0">
              <a:ln>
                <a:noFill/>
              </a:ln>
              <a:solidFill>
                <a:srgbClr val="0099FF"/>
              </a:solidFill>
              <a:effectLst/>
              <a:uLnTx/>
              <a:uFillTx/>
              <a:latin typeface="+mj-lt"/>
              <a:ea typeface="+mj-ea"/>
              <a:cs typeface="+mj-cs"/>
            </a:endParaRPr>
          </a:p>
        </p:txBody>
      </p:sp>
      <p:sp>
        <p:nvSpPr>
          <p:cNvPr id="25" name="Rettangolo 24"/>
          <p:cNvSpPr/>
          <p:nvPr/>
        </p:nvSpPr>
        <p:spPr>
          <a:xfrm>
            <a:off x="323528" y="1702549"/>
            <a:ext cx="8496944" cy="769441"/>
          </a:xfrm>
          <a:prstGeom prst="rect">
            <a:avLst/>
          </a:prstGeom>
        </p:spPr>
        <p:txBody>
          <a:bodyPr wrap="square">
            <a:spAutoFit/>
          </a:bodyPr>
          <a:lstStyle/>
          <a:p>
            <a:r>
              <a:rPr lang="en-US" dirty="0" smtClean="0"/>
              <a:t>The 4-ways distributor defines a 4-position switch, corresponding to:</a:t>
            </a:r>
          </a:p>
          <a:p>
            <a:endParaRPr lang="en-US" sz="800" dirty="0" smtClean="0"/>
          </a:p>
          <a:p>
            <a:r>
              <a:rPr lang="en-US" b="1" dirty="0" smtClean="0"/>
              <a:t>Position 2: </a:t>
            </a:r>
            <a:r>
              <a:rPr lang="en-US" dirty="0" smtClean="0"/>
              <a:t>co-substrate loading (optional) to the jabot</a:t>
            </a:r>
            <a:endParaRPr lang="it-IT" dirty="0" smtClean="0"/>
          </a:p>
        </p:txBody>
      </p:sp>
      <p:sp>
        <p:nvSpPr>
          <p:cNvPr id="6" name="Pentagono 5"/>
          <p:cNvSpPr/>
          <p:nvPr/>
        </p:nvSpPr>
        <p:spPr>
          <a:xfrm>
            <a:off x="35496" y="5365180"/>
            <a:ext cx="1224136" cy="2160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Pentagono 8"/>
          <p:cNvSpPr/>
          <p:nvPr/>
        </p:nvSpPr>
        <p:spPr>
          <a:xfrm>
            <a:off x="27112" y="5941244"/>
            <a:ext cx="1592560" cy="2880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err="1" smtClean="0"/>
              <a:t>Co-Substrate</a:t>
            </a:r>
            <a:r>
              <a:rPr lang="it-IT" sz="1500" dirty="0" smtClean="0"/>
              <a:t>(s)</a:t>
            </a:r>
            <a:endParaRPr lang="it-IT" sz="1500" dirty="0"/>
          </a:p>
        </p:txBody>
      </p:sp>
      <p:sp>
        <p:nvSpPr>
          <p:cNvPr id="10" name="CasellaDiTesto 9"/>
          <p:cNvSpPr txBox="1"/>
          <p:nvPr/>
        </p:nvSpPr>
        <p:spPr>
          <a:xfrm>
            <a:off x="0" y="4430817"/>
            <a:ext cx="1331640" cy="646331"/>
          </a:xfrm>
          <a:prstGeom prst="rect">
            <a:avLst/>
          </a:prstGeom>
          <a:solidFill>
            <a:schemeClr val="bg1"/>
          </a:solidFill>
        </p:spPr>
        <p:txBody>
          <a:bodyPr wrap="square" rtlCol="0">
            <a:spAutoFit/>
          </a:bodyPr>
          <a:lstStyle/>
          <a:p>
            <a:pPr algn="ctr"/>
            <a:r>
              <a:rPr lang="it-IT" dirty="0" smtClean="0"/>
              <a:t>4 </a:t>
            </a:r>
            <a:r>
              <a:rPr lang="it-IT" dirty="0" err="1" smtClean="0"/>
              <a:t>ways</a:t>
            </a:r>
            <a:r>
              <a:rPr lang="it-IT" dirty="0" smtClean="0"/>
              <a:t> </a:t>
            </a:r>
            <a:r>
              <a:rPr lang="it-IT" dirty="0" err="1" smtClean="0"/>
              <a:t>distributor</a:t>
            </a:r>
            <a:endParaRPr lang="it-IT" dirty="0"/>
          </a:p>
        </p:txBody>
      </p:sp>
      <p:sp>
        <p:nvSpPr>
          <p:cNvPr id="14" name="CasellaDiTesto 13"/>
          <p:cNvSpPr txBox="1"/>
          <p:nvPr/>
        </p:nvSpPr>
        <p:spPr>
          <a:xfrm>
            <a:off x="5940152" y="2916908"/>
            <a:ext cx="1512168" cy="369332"/>
          </a:xfrm>
          <a:prstGeom prst="rect">
            <a:avLst/>
          </a:prstGeom>
          <a:solidFill>
            <a:schemeClr val="bg1"/>
          </a:solidFill>
        </p:spPr>
        <p:txBody>
          <a:bodyPr wrap="square" rtlCol="0">
            <a:spAutoFit/>
          </a:bodyPr>
          <a:lstStyle/>
          <a:p>
            <a:pPr algn="ctr"/>
            <a:r>
              <a:rPr lang="it-IT" dirty="0" err="1" smtClean="0"/>
              <a:t>Co-Substrate</a:t>
            </a:r>
            <a:endParaRPr lang="it-IT" dirty="0"/>
          </a:p>
        </p:txBody>
      </p:sp>
      <p:sp>
        <p:nvSpPr>
          <p:cNvPr id="17" name="Rettangolo 16"/>
          <p:cNvSpPr/>
          <p:nvPr/>
        </p:nvSpPr>
        <p:spPr>
          <a:xfrm>
            <a:off x="2267744" y="5240828"/>
            <a:ext cx="43204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2051720" y="5077148"/>
            <a:ext cx="864096" cy="369332"/>
          </a:xfrm>
          <a:prstGeom prst="rect">
            <a:avLst/>
          </a:prstGeom>
          <a:noFill/>
        </p:spPr>
        <p:txBody>
          <a:bodyPr wrap="square" rtlCol="0">
            <a:spAutoFit/>
          </a:bodyPr>
          <a:lstStyle/>
          <a:p>
            <a:pPr algn="ctr"/>
            <a:r>
              <a:rPr lang="it-IT" dirty="0" err="1" smtClean="0"/>
              <a:t>pump</a:t>
            </a:r>
            <a:endParaRPr lang="it-IT" dirty="0"/>
          </a:p>
        </p:txBody>
      </p:sp>
      <p:sp>
        <p:nvSpPr>
          <p:cNvPr id="12" name="Titolo 1"/>
          <p:cNvSpPr txBox="1">
            <a:spLocks/>
          </p:cNvSpPr>
          <p:nvPr/>
        </p:nvSpPr>
        <p:spPr>
          <a:xfrm>
            <a:off x="467544" y="692696"/>
            <a:ext cx="8532440" cy="576064"/>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circulation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and mixing</a:t>
            </a:r>
            <a:endParaRPr kumimoji="0" lang="it-IT" altLang="en-US" sz="3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467544" y="2348880"/>
            <a:ext cx="4824536" cy="4485972"/>
          </a:xfrm>
          <a:prstGeom prst="rect">
            <a:avLst/>
          </a:prstGeom>
          <a:noFill/>
          <a:ln w="9525">
            <a:noFill/>
            <a:miter lim="800000"/>
            <a:headEnd/>
            <a:tailEnd/>
          </a:ln>
        </p:spPr>
      </p:pic>
      <p:sp>
        <p:nvSpPr>
          <p:cNvPr id="16" name="Rectangle 2"/>
          <p:cNvSpPr txBox="1">
            <a:spLocks noChangeArrowheads="1"/>
          </p:cNvSpPr>
          <p:nvPr/>
        </p:nvSpPr>
        <p:spPr>
          <a:xfrm>
            <a:off x="467544" y="854710"/>
            <a:ext cx="8208912" cy="632048"/>
          </a:xfrm>
          <a:prstGeom prst="rect">
            <a:avLst/>
          </a:prstGeom>
        </p:spPr>
        <p:txBody>
          <a:bodyPr vert="horz" lIns="0" rIns="0" bIns="0" anchor="b">
            <a:normAutofit fontScale="9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en-US" sz="5000" b="0" i="0" u="none" strike="noStrike" kern="1200" cap="none" spc="0" normalizeH="0" baseline="0" noProof="0" dirty="0" smtClean="0">
              <a:ln>
                <a:noFill/>
              </a:ln>
              <a:solidFill>
                <a:srgbClr val="0099FF"/>
              </a:solidFill>
              <a:effectLst/>
              <a:uLnTx/>
              <a:uFillTx/>
              <a:latin typeface="+mj-lt"/>
              <a:ea typeface="+mj-ea"/>
              <a:cs typeface="+mj-cs"/>
            </a:endParaRPr>
          </a:p>
        </p:txBody>
      </p:sp>
      <p:sp>
        <p:nvSpPr>
          <p:cNvPr id="25" name="Rettangolo 24"/>
          <p:cNvSpPr/>
          <p:nvPr/>
        </p:nvSpPr>
        <p:spPr>
          <a:xfrm>
            <a:off x="323528" y="1702549"/>
            <a:ext cx="8496944" cy="769441"/>
          </a:xfrm>
          <a:prstGeom prst="rect">
            <a:avLst/>
          </a:prstGeom>
        </p:spPr>
        <p:txBody>
          <a:bodyPr wrap="square">
            <a:spAutoFit/>
          </a:bodyPr>
          <a:lstStyle/>
          <a:p>
            <a:r>
              <a:rPr lang="en-US" dirty="0" smtClean="0"/>
              <a:t>The 4-ways distributor defines a 4-position switch, corresponding to:</a:t>
            </a:r>
          </a:p>
          <a:p>
            <a:endParaRPr lang="en-US" sz="800" dirty="0" smtClean="0"/>
          </a:p>
          <a:p>
            <a:r>
              <a:rPr lang="en-US" b="1" dirty="0" smtClean="0"/>
              <a:t>Position 3: </a:t>
            </a:r>
            <a:r>
              <a:rPr lang="en-US" dirty="0" smtClean="0"/>
              <a:t>mixing and </a:t>
            </a:r>
            <a:r>
              <a:rPr lang="en-US" dirty="0" err="1" smtClean="0"/>
              <a:t>homogenisation</a:t>
            </a:r>
            <a:r>
              <a:rPr lang="en-US" dirty="0" smtClean="0"/>
              <a:t> of the jabot content</a:t>
            </a:r>
            <a:endParaRPr lang="it-IT" dirty="0" smtClean="0"/>
          </a:p>
        </p:txBody>
      </p:sp>
      <p:sp>
        <p:nvSpPr>
          <p:cNvPr id="10" name="CasellaDiTesto 9"/>
          <p:cNvSpPr txBox="1"/>
          <p:nvPr/>
        </p:nvSpPr>
        <p:spPr>
          <a:xfrm>
            <a:off x="251520" y="4654877"/>
            <a:ext cx="1331640" cy="646331"/>
          </a:xfrm>
          <a:prstGeom prst="rect">
            <a:avLst/>
          </a:prstGeom>
          <a:solidFill>
            <a:schemeClr val="bg1"/>
          </a:solidFill>
        </p:spPr>
        <p:txBody>
          <a:bodyPr wrap="square" rtlCol="0">
            <a:spAutoFit/>
          </a:bodyPr>
          <a:lstStyle/>
          <a:p>
            <a:pPr algn="ctr"/>
            <a:r>
              <a:rPr lang="it-IT" dirty="0" smtClean="0"/>
              <a:t>4 </a:t>
            </a:r>
            <a:r>
              <a:rPr lang="it-IT" dirty="0" err="1" smtClean="0"/>
              <a:t>ways</a:t>
            </a:r>
            <a:r>
              <a:rPr lang="it-IT" dirty="0" smtClean="0"/>
              <a:t> </a:t>
            </a:r>
            <a:r>
              <a:rPr lang="it-IT" dirty="0" err="1" smtClean="0"/>
              <a:t>distributor</a:t>
            </a:r>
            <a:endParaRPr lang="it-IT" dirty="0"/>
          </a:p>
        </p:txBody>
      </p:sp>
      <p:sp>
        <p:nvSpPr>
          <p:cNvPr id="17" name="Rettangolo 16"/>
          <p:cNvSpPr/>
          <p:nvPr/>
        </p:nvSpPr>
        <p:spPr>
          <a:xfrm>
            <a:off x="2699792" y="5445224"/>
            <a:ext cx="50405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2483768" y="5301208"/>
            <a:ext cx="864096" cy="369332"/>
          </a:xfrm>
          <a:prstGeom prst="rect">
            <a:avLst/>
          </a:prstGeom>
          <a:noFill/>
        </p:spPr>
        <p:txBody>
          <a:bodyPr wrap="square" rtlCol="0">
            <a:spAutoFit/>
          </a:bodyPr>
          <a:lstStyle/>
          <a:p>
            <a:pPr algn="ctr"/>
            <a:r>
              <a:rPr lang="it-IT" dirty="0" err="1" smtClean="0"/>
              <a:t>pump</a:t>
            </a:r>
            <a:endParaRPr lang="it-IT" dirty="0"/>
          </a:p>
        </p:txBody>
      </p:sp>
      <p:sp>
        <p:nvSpPr>
          <p:cNvPr id="13" name="CasellaDiTesto 12"/>
          <p:cNvSpPr txBox="1"/>
          <p:nvPr/>
        </p:nvSpPr>
        <p:spPr>
          <a:xfrm>
            <a:off x="539552" y="3513782"/>
            <a:ext cx="1872208" cy="923330"/>
          </a:xfrm>
          <a:prstGeom prst="rect">
            <a:avLst/>
          </a:prstGeom>
          <a:solidFill>
            <a:schemeClr val="bg1"/>
          </a:solidFill>
        </p:spPr>
        <p:txBody>
          <a:bodyPr wrap="square" rtlCol="0">
            <a:spAutoFit/>
          </a:bodyPr>
          <a:lstStyle/>
          <a:p>
            <a:pPr algn="ctr"/>
            <a:r>
              <a:rPr lang="it-IT" dirty="0" smtClean="0"/>
              <a:t>Jabot </a:t>
            </a:r>
            <a:r>
              <a:rPr lang="it-IT" dirty="0" err="1" smtClean="0"/>
              <a:t>homogenization</a:t>
            </a:r>
            <a:r>
              <a:rPr lang="it-IT" dirty="0" smtClean="0"/>
              <a:t> pipe</a:t>
            </a:r>
            <a:endParaRPr lang="it-IT" dirty="0"/>
          </a:p>
        </p:txBody>
      </p:sp>
      <p:sp>
        <p:nvSpPr>
          <p:cNvPr id="18" name="CasellaDiTesto 17"/>
          <p:cNvSpPr txBox="1"/>
          <p:nvPr/>
        </p:nvSpPr>
        <p:spPr>
          <a:xfrm>
            <a:off x="1835696" y="4427820"/>
            <a:ext cx="720080" cy="369332"/>
          </a:xfrm>
          <a:prstGeom prst="rect">
            <a:avLst/>
          </a:prstGeom>
          <a:solidFill>
            <a:schemeClr val="bg1"/>
          </a:solidFill>
        </p:spPr>
        <p:txBody>
          <a:bodyPr wrap="square" rtlCol="0">
            <a:spAutoFit/>
          </a:bodyPr>
          <a:lstStyle/>
          <a:p>
            <a:pPr algn="ctr"/>
            <a:r>
              <a:rPr lang="it-IT" dirty="0" smtClean="0"/>
              <a:t>Jabot</a:t>
            </a:r>
            <a:endParaRPr lang="it-IT" dirty="0"/>
          </a:p>
        </p:txBody>
      </p:sp>
      <p:pic>
        <p:nvPicPr>
          <p:cNvPr id="3075" name="Picture 3"/>
          <p:cNvPicPr>
            <a:picLocks noChangeAspect="1" noChangeArrowheads="1"/>
          </p:cNvPicPr>
          <p:nvPr/>
        </p:nvPicPr>
        <p:blipFill>
          <a:blip r:embed="rId4" cstate="print"/>
          <a:srcRect/>
          <a:stretch>
            <a:fillRect/>
          </a:stretch>
        </p:blipFill>
        <p:spPr bwMode="auto">
          <a:xfrm>
            <a:off x="5436096" y="2545998"/>
            <a:ext cx="3259063" cy="4114725"/>
          </a:xfrm>
          <a:prstGeom prst="rect">
            <a:avLst/>
          </a:prstGeom>
          <a:noFill/>
          <a:ln w="9525">
            <a:noFill/>
            <a:miter lim="800000"/>
            <a:headEnd/>
            <a:tailEnd/>
          </a:ln>
        </p:spPr>
      </p:pic>
      <p:sp>
        <p:nvSpPr>
          <p:cNvPr id="19" name="CasellaDiTesto 18"/>
          <p:cNvSpPr txBox="1"/>
          <p:nvPr/>
        </p:nvSpPr>
        <p:spPr>
          <a:xfrm>
            <a:off x="4932040" y="2699628"/>
            <a:ext cx="1584176" cy="369332"/>
          </a:xfrm>
          <a:prstGeom prst="rect">
            <a:avLst/>
          </a:prstGeom>
          <a:solidFill>
            <a:schemeClr val="bg1"/>
          </a:solidFill>
        </p:spPr>
        <p:txBody>
          <a:bodyPr wrap="square" rtlCol="0">
            <a:spAutoFit/>
          </a:bodyPr>
          <a:lstStyle/>
          <a:p>
            <a:pPr algn="ctr"/>
            <a:r>
              <a:rPr lang="it-IT" dirty="0" smtClean="0"/>
              <a:t>Jabot mixing</a:t>
            </a:r>
            <a:endParaRPr lang="it-IT" dirty="0"/>
          </a:p>
        </p:txBody>
      </p:sp>
      <p:sp>
        <p:nvSpPr>
          <p:cNvPr id="14" name="Titolo 1"/>
          <p:cNvSpPr txBox="1">
            <a:spLocks/>
          </p:cNvSpPr>
          <p:nvPr/>
        </p:nvSpPr>
        <p:spPr>
          <a:xfrm>
            <a:off x="467544" y="692696"/>
            <a:ext cx="8532440" cy="576064"/>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circulation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and mixing</a:t>
            </a:r>
            <a:endParaRPr kumimoji="0" lang="it-IT" altLang="en-US" sz="3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51123" y="2359517"/>
            <a:ext cx="4824933" cy="4525867"/>
          </a:xfrm>
          <a:prstGeom prst="rect">
            <a:avLst/>
          </a:prstGeom>
          <a:noFill/>
          <a:ln w="9525">
            <a:noFill/>
            <a:miter lim="800000"/>
            <a:headEnd/>
            <a:tailEnd/>
          </a:ln>
        </p:spPr>
      </p:pic>
      <p:sp>
        <p:nvSpPr>
          <p:cNvPr id="16" name="Rectangle 2"/>
          <p:cNvSpPr txBox="1">
            <a:spLocks noChangeArrowheads="1"/>
          </p:cNvSpPr>
          <p:nvPr/>
        </p:nvSpPr>
        <p:spPr>
          <a:xfrm>
            <a:off x="467544" y="854710"/>
            <a:ext cx="8208912" cy="632048"/>
          </a:xfrm>
          <a:prstGeom prst="rect">
            <a:avLst/>
          </a:prstGeom>
        </p:spPr>
        <p:txBody>
          <a:bodyPr vert="horz" lIns="0" rIns="0" bIns="0" anchor="b">
            <a:normAutofit fontScale="9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en-US" sz="5000" b="0" i="0" u="none" strike="noStrike" kern="1200" cap="none" spc="0" normalizeH="0" baseline="0" noProof="0" dirty="0" smtClean="0">
              <a:ln>
                <a:noFill/>
              </a:ln>
              <a:solidFill>
                <a:srgbClr val="0099FF"/>
              </a:solidFill>
              <a:effectLst/>
              <a:uLnTx/>
              <a:uFillTx/>
              <a:latin typeface="+mj-lt"/>
              <a:ea typeface="+mj-ea"/>
              <a:cs typeface="+mj-cs"/>
            </a:endParaRPr>
          </a:p>
        </p:txBody>
      </p:sp>
      <p:sp>
        <p:nvSpPr>
          <p:cNvPr id="25" name="Rettangolo 24"/>
          <p:cNvSpPr/>
          <p:nvPr/>
        </p:nvSpPr>
        <p:spPr>
          <a:xfrm>
            <a:off x="323528" y="1702549"/>
            <a:ext cx="8496944" cy="769441"/>
          </a:xfrm>
          <a:prstGeom prst="rect">
            <a:avLst/>
          </a:prstGeom>
        </p:spPr>
        <p:txBody>
          <a:bodyPr wrap="square">
            <a:spAutoFit/>
          </a:bodyPr>
          <a:lstStyle/>
          <a:p>
            <a:r>
              <a:rPr lang="en-US" dirty="0" smtClean="0"/>
              <a:t>The 4-ways distributor defines a 4-position switch, corresponding to:</a:t>
            </a:r>
          </a:p>
          <a:p>
            <a:endParaRPr lang="en-US" sz="800" dirty="0" smtClean="0"/>
          </a:p>
          <a:p>
            <a:r>
              <a:rPr lang="en-US" b="1" dirty="0" smtClean="0"/>
              <a:t>Position 4: </a:t>
            </a:r>
            <a:r>
              <a:rPr lang="en-US" dirty="0" smtClean="0"/>
              <a:t>introduction of the jabot content into the </a:t>
            </a:r>
            <a:r>
              <a:rPr lang="en-US" dirty="0" err="1" smtClean="0"/>
              <a:t>methanation</a:t>
            </a:r>
            <a:r>
              <a:rPr lang="en-US" dirty="0" smtClean="0"/>
              <a:t> tank</a:t>
            </a:r>
            <a:endParaRPr lang="it-IT" dirty="0" smtClean="0"/>
          </a:p>
        </p:txBody>
      </p:sp>
      <p:sp>
        <p:nvSpPr>
          <p:cNvPr id="17" name="Rettangolo 16"/>
          <p:cNvSpPr/>
          <p:nvPr/>
        </p:nvSpPr>
        <p:spPr>
          <a:xfrm>
            <a:off x="2267744" y="5085184"/>
            <a:ext cx="50405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2051720" y="4931876"/>
            <a:ext cx="864096" cy="369332"/>
          </a:xfrm>
          <a:prstGeom prst="rect">
            <a:avLst/>
          </a:prstGeom>
          <a:noFill/>
        </p:spPr>
        <p:txBody>
          <a:bodyPr wrap="square" rtlCol="0">
            <a:spAutoFit/>
          </a:bodyPr>
          <a:lstStyle/>
          <a:p>
            <a:pPr algn="ctr"/>
            <a:r>
              <a:rPr lang="it-IT" dirty="0" err="1" smtClean="0"/>
              <a:t>pump</a:t>
            </a:r>
            <a:endParaRPr lang="it-IT" dirty="0"/>
          </a:p>
        </p:txBody>
      </p:sp>
      <p:sp>
        <p:nvSpPr>
          <p:cNvPr id="13" name="CasellaDiTesto 12"/>
          <p:cNvSpPr txBox="1"/>
          <p:nvPr/>
        </p:nvSpPr>
        <p:spPr>
          <a:xfrm>
            <a:off x="144016" y="3284984"/>
            <a:ext cx="2123728" cy="1200329"/>
          </a:xfrm>
          <a:prstGeom prst="rect">
            <a:avLst/>
          </a:prstGeom>
          <a:solidFill>
            <a:schemeClr val="bg1"/>
          </a:solidFill>
        </p:spPr>
        <p:txBody>
          <a:bodyPr wrap="square" rtlCol="0">
            <a:spAutoFit/>
          </a:bodyPr>
          <a:lstStyle/>
          <a:p>
            <a:pPr algn="r">
              <a:lnSpc>
                <a:spcPct val="150000"/>
              </a:lnSpc>
            </a:pPr>
            <a:r>
              <a:rPr lang="it-IT" dirty="0" err="1" smtClean="0"/>
              <a:t>Sieving</a:t>
            </a:r>
            <a:r>
              <a:rPr lang="it-IT" dirty="0" smtClean="0"/>
              <a:t> </a:t>
            </a:r>
            <a:r>
              <a:rPr lang="it-IT" dirty="0" err="1" smtClean="0"/>
              <a:t>grid</a:t>
            </a:r>
            <a:endParaRPr lang="it-IT" dirty="0" smtClean="0"/>
          </a:p>
          <a:p>
            <a:pPr algn="ctr">
              <a:lnSpc>
                <a:spcPct val="150000"/>
              </a:lnSpc>
            </a:pPr>
            <a:r>
              <a:rPr lang="it-IT" dirty="0" err="1" smtClean="0"/>
              <a:t>Methanantion</a:t>
            </a:r>
            <a:r>
              <a:rPr lang="it-IT" dirty="0" smtClean="0"/>
              <a:t> tank</a:t>
            </a:r>
          </a:p>
          <a:p>
            <a:pPr algn="r"/>
            <a:r>
              <a:rPr lang="it-IT" dirty="0" smtClean="0"/>
              <a:t>Jabot</a:t>
            </a:r>
            <a:endParaRPr lang="it-IT" dirty="0"/>
          </a:p>
        </p:txBody>
      </p:sp>
      <p:sp>
        <p:nvSpPr>
          <p:cNvPr id="10" name="CasellaDiTesto 9"/>
          <p:cNvSpPr txBox="1"/>
          <p:nvPr/>
        </p:nvSpPr>
        <p:spPr>
          <a:xfrm>
            <a:off x="0" y="4222829"/>
            <a:ext cx="1259632" cy="646331"/>
          </a:xfrm>
          <a:prstGeom prst="rect">
            <a:avLst/>
          </a:prstGeom>
          <a:solidFill>
            <a:schemeClr val="bg1"/>
          </a:solidFill>
        </p:spPr>
        <p:txBody>
          <a:bodyPr wrap="square" rtlCol="0">
            <a:spAutoFit/>
          </a:bodyPr>
          <a:lstStyle/>
          <a:p>
            <a:pPr algn="ctr"/>
            <a:r>
              <a:rPr lang="it-IT" dirty="0" smtClean="0"/>
              <a:t>4 </a:t>
            </a:r>
            <a:r>
              <a:rPr lang="it-IT" dirty="0" err="1" smtClean="0"/>
              <a:t>ways</a:t>
            </a:r>
            <a:r>
              <a:rPr lang="it-IT" dirty="0" smtClean="0"/>
              <a:t> </a:t>
            </a:r>
            <a:r>
              <a:rPr lang="it-IT" dirty="0" err="1" smtClean="0"/>
              <a:t>distributor</a:t>
            </a:r>
            <a:endParaRPr lang="it-IT" dirty="0"/>
          </a:p>
        </p:txBody>
      </p:sp>
      <p:sp>
        <p:nvSpPr>
          <p:cNvPr id="20" name="CasellaDiTesto 19"/>
          <p:cNvSpPr txBox="1"/>
          <p:nvPr/>
        </p:nvSpPr>
        <p:spPr>
          <a:xfrm>
            <a:off x="4355976" y="2588711"/>
            <a:ext cx="1224136" cy="1200329"/>
          </a:xfrm>
          <a:prstGeom prst="rect">
            <a:avLst/>
          </a:prstGeom>
          <a:solidFill>
            <a:schemeClr val="bg1"/>
          </a:solidFill>
        </p:spPr>
        <p:txBody>
          <a:bodyPr wrap="square" rtlCol="0">
            <a:spAutoFit/>
          </a:bodyPr>
          <a:lstStyle/>
          <a:p>
            <a:pPr algn="ctr"/>
            <a:r>
              <a:rPr lang="it-IT" dirty="0" err="1" smtClean="0"/>
              <a:t>Liquid</a:t>
            </a:r>
            <a:r>
              <a:rPr lang="it-IT" dirty="0" smtClean="0"/>
              <a:t> </a:t>
            </a:r>
            <a:r>
              <a:rPr lang="it-IT" dirty="0" err="1" smtClean="0"/>
              <a:t>outflow</a:t>
            </a:r>
            <a:r>
              <a:rPr lang="it-IT" dirty="0" smtClean="0"/>
              <a:t> </a:t>
            </a:r>
            <a:r>
              <a:rPr lang="it-IT" dirty="0" err="1" smtClean="0"/>
              <a:t>collecting</a:t>
            </a:r>
            <a:r>
              <a:rPr lang="it-IT" dirty="0" smtClean="0"/>
              <a:t> </a:t>
            </a:r>
            <a:r>
              <a:rPr lang="it-IT" dirty="0" err="1" smtClean="0"/>
              <a:t>sheath</a:t>
            </a:r>
            <a:endParaRPr lang="it-IT" dirty="0"/>
          </a:p>
        </p:txBody>
      </p:sp>
      <p:sp>
        <p:nvSpPr>
          <p:cNvPr id="14" name="CasellaDiTesto 13"/>
          <p:cNvSpPr txBox="1"/>
          <p:nvPr/>
        </p:nvSpPr>
        <p:spPr>
          <a:xfrm>
            <a:off x="3779912" y="6339505"/>
            <a:ext cx="1728192" cy="545879"/>
          </a:xfrm>
          <a:prstGeom prst="rect">
            <a:avLst/>
          </a:prstGeom>
          <a:solidFill>
            <a:schemeClr val="bg1"/>
          </a:solidFill>
        </p:spPr>
        <p:txBody>
          <a:bodyPr wrap="square" tIns="0" bIns="0" rtlCol="0">
            <a:noAutofit/>
          </a:bodyPr>
          <a:lstStyle/>
          <a:p>
            <a:pPr algn="ctr"/>
            <a:r>
              <a:rPr lang="it-IT" sz="1600" dirty="0" err="1" smtClean="0"/>
              <a:t>Liquid</a:t>
            </a:r>
            <a:r>
              <a:rPr lang="it-IT" sz="1600" dirty="0" smtClean="0"/>
              <a:t> </a:t>
            </a:r>
            <a:r>
              <a:rPr lang="it-IT" sz="1600" dirty="0" err="1" smtClean="0"/>
              <a:t>fraction</a:t>
            </a:r>
            <a:r>
              <a:rPr lang="it-IT" sz="1600" dirty="0" smtClean="0"/>
              <a:t> </a:t>
            </a:r>
            <a:r>
              <a:rPr lang="it-IT" sz="1600" dirty="0" err="1" smtClean="0"/>
              <a:t>outflow</a:t>
            </a:r>
            <a:endParaRPr lang="it-IT" sz="1600" dirty="0"/>
          </a:p>
        </p:txBody>
      </p:sp>
      <p:pic>
        <p:nvPicPr>
          <p:cNvPr id="4099" name="Picture 3"/>
          <p:cNvPicPr>
            <a:picLocks noChangeAspect="1" noChangeArrowheads="1"/>
          </p:cNvPicPr>
          <p:nvPr/>
        </p:nvPicPr>
        <p:blipFill>
          <a:blip r:embed="rId4" cstate="print"/>
          <a:srcRect/>
          <a:stretch>
            <a:fillRect/>
          </a:stretch>
        </p:blipFill>
        <p:spPr bwMode="auto">
          <a:xfrm>
            <a:off x="5700126" y="2564904"/>
            <a:ext cx="3048338" cy="4156824"/>
          </a:xfrm>
          <a:prstGeom prst="rect">
            <a:avLst/>
          </a:prstGeom>
          <a:noFill/>
          <a:ln w="9525">
            <a:noFill/>
            <a:miter lim="800000"/>
            <a:headEnd/>
            <a:tailEnd/>
          </a:ln>
        </p:spPr>
      </p:pic>
      <p:sp>
        <p:nvSpPr>
          <p:cNvPr id="21" name="CasellaDiTesto 20"/>
          <p:cNvSpPr txBox="1"/>
          <p:nvPr/>
        </p:nvSpPr>
        <p:spPr>
          <a:xfrm>
            <a:off x="6516216" y="2555612"/>
            <a:ext cx="2088232" cy="369332"/>
          </a:xfrm>
          <a:prstGeom prst="rect">
            <a:avLst/>
          </a:prstGeom>
          <a:solidFill>
            <a:schemeClr val="bg1"/>
          </a:solidFill>
        </p:spPr>
        <p:txBody>
          <a:bodyPr wrap="square" rtlCol="0">
            <a:spAutoFit/>
          </a:bodyPr>
          <a:lstStyle/>
          <a:p>
            <a:pPr algn="ctr"/>
            <a:r>
              <a:rPr lang="it-IT" dirty="0" smtClean="0"/>
              <a:t>Jabot </a:t>
            </a:r>
            <a:r>
              <a:rPr lang="it-IT" dirty="0" err="1" smtClean="0"/>
              <a:t>to</a:t>
            </a:r>
            <a:r>
              <a:rPr lang="it-IT" dirty="0" smtClean="0"/>
              <a:t> tank</a:t>
            </a:r>
            <a:endParaRPr lang="it-IT" dirty="0"/>
          </a:p>
        </p:txBody>
      </p:sp>
      <p:sp>
        <p:nvSpPr>
          <p:cNvPr id="18" name="Titolo 1"/>
          <p:cNvSpPr txBox="1">
            <a:spLocks/>
          </p:cNvSpPr>
          <p:nvPr/>
        </p:nvSpPr>
        <p:spPr>
          <a:xfrm>
            <a:off x="467544" y="692696"/>
            <a:ext cx="8532440" cy="576064"/>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circulation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and mixing</a:t>
            </a:r>
            <a:endParaRPr kumimoji="0" lang="it-IT" altLang="en-US" sz="3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6000" t="28487" r="3999" b="14540"/>
          <a:stretch>
            <a:fillRect/>
          </a:stretch>
        </p:blipFill>
        <p:spPr>
          <a:xfrm>
            <a:off x="1116409" y="3573016"/>
            <a:ext cx="6911975" cy="3096344"/>
          </a:xfrm>
          <a:prstGeom prst="rect">
            <a:avLst/>
          </a:prstGeom>
          <a:noFill/>
        </p:spPr>
      </p:pic>
      <p:sp>
        <p:nvSpPr>
          <p:cNvPr id="2" name="Titolo 1"/>
          <p:cNvSpPr>
            <a:spLocks noGrp="1"/>
          </p:cNvSpPr>
          <p:nvPr>
            <p:ph type="title"/>
          </p:nvPr>
        </p:nvSpPr>
        <p:spPr>
          <a:xfrm>
            <a:off x="611560" y="764704"/>
            <a:ext cx="7920880" cy="576064"/>
          </a:xfrm>
        </p:spPr>
        <p:txBody>
          <a:bodyPr>
            <a:normAutofit fontScale="90000"/>
          </a:bodyPr>
          <a:lstStyle/>
          <a:p>
            <a:pPr marL="274320" indent="-274320">
              <a:spcBef>
                <a:spcPct val="20000"/>
              </a:spcBef>
              <a:buClr>
                <a:schemeClr val="accent3"/>
              </a:buClr>
              <a:buSzPct val="95000"/>
              <a:defRPr/>
            </a:pPr>
            <a:r>
              <a:rPr lang="it-IT" altLang="en-US" sz="4600" dirty="0" err="1" smtClean="0">
                <a:solidFill>
                  <a:srgbClr val="0099FF"/>
                </a:solidFill>
              </a:rPr>
              <a:t>Digestion</a:t>
            </a:r>
            <a:r>
              <a:rPr lang="it-IT" altLang="en-US" sz="4600" dirty="0" smtClean="0">
                <a:solidFill>
                  <a:srgbClr val="0099FF"/>
                </a:solidFill>
              </a:rPr>
              <a:t> </a:t>
            </a:r>
            <a:r>
              <a:rPr lang="it-IT" altLang="en-US" sz="4600" dirty="0" err="1" smtClean="0">
                <a:solidFill>
                  <a:srgbClr val="0099FF"/>
                </a:solidFill>
              </a:rPr>
              <a:t>Module</a:t>
            </a:r>
            <a:endParaRPr lang="it-IT" altLang="en-US" sz="1800" dirty="0" smtClean="0">
              <a:solidFill>
                <a:schemeClr val="tx1"/>
              </a:solidFill>
              <a:latin typeface="+mn-lt"/>
              <a:ea typeface="+mn-ea"/>
              <a:cs typeface="+mn-cs"/>
            </a:endParaRPr>
          </a:p>
        </p:txBody>
      </p:sp>
      <p:sp>
        <p:nvSpPr>
          <p:cNvPr id="4" name="Rettangolo 3"/>
          <p:cNvSpPr/>
          <p:nvPr/>
        </p:nvSpPr>
        <p:spPr>
          <a:xfrm>
            <a:off x="4355976" y="5013176"/>
            <a:ext cx="864096" cy="50405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395536" y="1412776"/>
            <a:ext cx="8496944" cy="1865126"/>
          </a:xfrm>
          <a:prstGeom prst="rect">
            <a:avLst/>
          </a:prstGeom>
          <a:noFill/>
        </p:spPr>
        <p:txBody>
          <a:bodyPr wrap="square" rtlCol="0">
            <a:spAutoFit/>
          </a:bodyPr>
          <a:lstStyle/>
          <a:p>
            <a:pPr marL="274320" indent="-274320">
              <a:spcBef>
                <a:spcPct val="20000"/>
              </a:spcBef>
              <a:buClr>
                <a:schemeClr val="accent3"/>
              </a:buClr>
              <a:buSzPct val="95000"/>
              <a:buFont typeface="Wingdings 2"/>
              <a:buChar char=""/>
              <a:defRPr/>
            </a:pPr>
            <a:r>
              <a:rPr lang="en-US" altLang="en-US" dirty="0" smtClean="0"/>
              <a:t>The organic matter is subjected to pretreatment such as grinding before entering the digestion module. </a:t>
            </a:r>
          </a:p>
          <a:p>
            <a:pPr marL="274320" indent="-274320">
              <a:spcBef>
                <a:spcPct val="20000"/>
              </a:spcBef>
              <a:buClr>
                <a:schemeClr val="accent3"/>
              </a:buClr>
              <a:buSzPct val="95000"/>
              <a:buFont typeface="Wingdings 2"/>
              <a:buChar char=""/>
              <a:defRPr/>
            </a:pPr>
            <a:r>
              <a:rPr lang="en-US" altLang="en-US" dirty="0" smtClean="0"/>
              <a:t>The digestion module is where the digestion process occurs, resulting in biogas production. </a:t>
            </a:r>
          </a:p>
          <a:p>
            <a:pPr marL="274320" indent="-274320">
              <a:spcBef>
                <a:spcPct val="20000"/>
              </a:spcBef>
              <a:buClr>
                <a:schemeClr val="accent3"/>
              </a:buClr>
              <a:buSzPct val="95000"/>
              <a:buFont typeface="Wingdings 2"/>
              <a:buChar char=""/>
              <a:defRPr/>
            </a:pPr>
            <a:r>
              <a:rPr lang="en-US" altLang="en-US" dirty="0" smtClean="0"/>
              <a:t>The digestion module design is conceived in a way to maximize the methane content in the biogas  and to ensure an optimal reliability.</a:t>
            </a:r>
            <a:endParaRPr lang="it-IT"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95536" y="1668864"/>
            <a:ext cx="8280920" cy="4022640"/>
          </a:xfrm>
          <a:prstGeom prst="rect">
            <a:avLst/>
          </a:prstGeom>
          <a:noFill/>
        </p:spPr>
        <p:txBody>
          <a:bodyPr wrap="square" rtlCol="0">
            <a:spAutoFit/>
          </a:bodyPr>
          <a:lstStyle/>
          <a:p>
            <a:pPr>
              <a:spcBef>
                <a:spcPct val="20000"/>
              </a:spcBef>
              <a:spcAft>
                <a:spcPts val="600"/>
              </a:spcAft>
              <a:buClr>
                <a:schemeClr val="accent3"/>
              </a:buClr>
              <a:buSzPct val="95000"/>
              <a:defRPr/>
            </a:pPr>
            <a:r>
              <a:rPr lang="en-US" altLang="en-US" dirty="0" smtClean="0"/>
              <a:t>Different parts of the digestion module need to be regularly cleaned to ensure their </a:t>
            </a:r>
            <a:r>
              <a:rPr lang="it-IT" altLang="en-US" dirty="0" err="1" smtClean="0"/>
              <a:t>optimal</a:t>
            </a:r>
            <a:r>
              <a:rPr lang="it-IT" altLang="en-US" dirty="0" smtClean="0"/>
              <a:t> </a:t>
            </a:r>
            <a:r>
              <a:rPr lang="it-IT" altLang="en-US" dirty="0" err="1" smtClean="0"/>
              <a:t>functioning</a:t>
            </a:r>
            <a:r>
              <a:rPr lang="it-IT" altLang="en-US" dirty="0" smtClean="0"/>
              <a:t>.</a:t>
            </a:r>
          </a:p>
          <a:p>
            <a:pPr>
              <a:spcBef>
                <a:spcPct val="20000"/>
              </a:spcBef>
              <a:spcAft>
                <a:spcPts val="600"/>
              </a:spcAft>
              <a:buClr>
                <a:schemeClr val="accent3"/>
              </a:buClr>
              <a:buSzPct val="95000"/>
              <a:buFont typeface="Wingdings 2"/>
              <a:buChar char=""/>
              <a:defRPr/>
            </a:pPr>
            <a:r>
              <a:rPr lang="en-US" altLang="en-US" dirty="0" smtClean="0"/>
              <a:t> The self-cleaning device for the grinder uses hot water to clean the grinder after each cycle of grinding. If necessary, soapy water can also be used, but in that case the effluent is sent to sewage.</a:t>
            </a:r>
          </a:p>
          <a:p>
            <a:pPr>
              <a:spcBef>
                <a:spcPct val="20000"/>
              </a:spcBef>
              <a:spcAft>
                <a:spcPts val="600"/>
              </a:spcAft>
              <a:buClr>
                <a:schemeClr val="accent3"/>
              </a:buClr>
              <a:buSzPct val="95000"/>
              <a:buFont typeface="Wingdings 2"/>
              <a:buChar char=""/>
              <a:defRPr/>
            </a:pPr>
            <a:r>
              <a:rPr lang="en-US" altLang="en-US" dirty="0" smtClean="0"/>
              <a:t> The self-cleaning device for the sieving grid ensures that the grid does not get blocked as its role is to filter the </a:t>
            </a:r>
            <a:r>
              <a:rPr lang="en-US" altLang="en-US" dirty="0" err="1" smtClean="0"/>
              <a:t>methanation</a:t>
            </a:r>
            <a:r>
              <a:rPr lang="en-US" altLang="en-US" dirty="0" smtClean="0"/>
              <a:t> tank overflow  and to retain particles in the jabot.</a:t>
            </a:r>
          </a:p>
          <a:p>
            <a:pPr>
              <a:spcBef>
                <a:spcPct val="20000"/>
              </a:spcBef>
              <a:spcAft>
                <a:spcPts val="600"/>
              </a:spcAft>
              <a:buClr>
                <a:schemeClr val="accent3"/>
              </a:buClr>
              <a:buSzPct val="95000"/>
              <a:buFont typeface="Wingdings 2"/>
              <a:buChar char=""/>
              <a:defRPr/>
            </a:pPr>
            <a:r>
              <a:rPr lang="en-US" altLang="en-US" dirty="0" smtClean="0"/>
              <a:t>The sieving grid can also be easily changed when necessary.</a:t>
            </a:r>
          </a:p>
          <a:p>
            <a:pPr>
              <a:spcBef>
                <a:spcPct val="20000"/>
              </a:spcBef>
              <a:spcAft>
                <a:spcPts val="600"/>
              </a:spcAft>
              <a:buClr>
                <a:schemeClr val="accent3"/>
              </a:buClr>
              <a:buSzPct val="95000"/>
              <a:buFont typeface="Wingdings 2"/>
              <a:buChar char=""/>
              <a:defRPr/>
            </a:pPr>
            <a:r>
              <a:rPr lang="en-US" altLang="en-US" dirty="0" smtClean="0"/>
              <a:t>The self-cleaning device for the gasholder is an access to make it possible to easily clean the device if necessary.</a:t>
            </a:r>
          </a:p>
          <a:p>
            <a:endParaRPr lang="it-IT" dirty="0"/>
          </a:p>
        </p:txBody>
      </p:sp>
      <p:sp>
        <p:nvSpPr>
          <p:cNvPr id="4" name="Titolo 1"/>
          <p:cNvSpPr txBox="1">
            <a:spLocks/>
          </p:cNvSpPr>
          <p:nvPr/>
        </p:nvSpPr>
        <p:spPr>
          <a:xfrm>
            <a:off x="467544" y="692696"/>
            <a:ext cx="8532440" cy="576064"/>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cleaning</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and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draining</a:t>
            </a:r>
            <a:endParaRPr kumimoji="0" lang="it-IT" altLang="en-US" sz="3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95536" y="1668864"/>
            <a:ext cx="8280920" cy="2850011"/>
          </a:xfrm>
          <a:prstGeom prst="rect">
            <a:avLst/>
          </a:prstGeom>
          <a:noFill/>
        </p:spPr>
        <p:txBody>
          <a:bodyPr wrap="square" rtlCol="0">
            <a:spAutoFit/>
          </a:bodyPr>
          <a:lstStyle/>
          <a:p>
            <a:pPr>
              <a:spcBef>
                <a:spcPct val="20000"/>
              </a:spcBef>
              <a:spcAft>
                <a:spcPts val="600"/>
              </a:spcAft>
              <a:buClr>
                <a:schemeClr val="accent3"/>
              </a:buClr>
              <a:buSzPct val="95000"/>
              <a:defRPr/>
            </a:pPr>
            <a:r>
              <a:rPr lang="en-US" altLang="en-US" dirty="0" smtClean="0"/>
              <a:t>When necessary, floating or </a:t>
            </a:r>
            <a:r>
              <a:rPr lang="en-US" altLang="en-US" dirty="0" err="1" smtClean="0"/>
              <a:t>sedimented</a:t>
            </a:r>
            <a:r>
              <a:rPr lang="en-US" altLang="en-US" dirty="0" smtClean="0"/>
              <a:t> materials that cannot be digested can be removed from the digestion module.</a:t>
            </a:r>
          </a:p>
          <a:p>
            <a:pPr>
              <a:spcBef>
                <a:spcPct val="20000"/>
              </a:spcBef>
              <a:spcAft>
                <a:spcPts val="600"/>
              </a:spcAft>
              <a:buClr>
                <a:schemeClr val="accent3"/>
              </a:buClr>
              <a:buSzPct val="95000"/>
              <a:buFont typeface="Wingdings 2"/>
              <a:buChar char=""/>
              <a:defRPr/>
            </a:pPr>
            <a:r>
              <a:rPr lang="en-US" altLang="en-US" dirty="0" smtClean="0"/>
              <a:t> Floating inert materials accumulated in the </a:t>
            </a:r>
            <a:r>
              <a:rPr lang="en-US" altLang="en-US" dirty="0" err="1" smtClean="0"/>
              <a:t>methanation</a:t>
            </a:r>
            <a:r>
              <a:rPr lang="en-US" altLang="en-US" dirty="0" smtClean="0"/>
              <a:t> tank can be removed to the jabot by overflow. If these materials are not degraded and accumulate in the biological system, they can be pumped out the jabot through the 4-ways </a:t>
            </a:r>
            <a:r>
              <a:rPr lang="it-IT" altLang="en-US" dirty="0" err="1" smtClean="0"/>
              <a:t>distributor</a:t>
            </a:r>
            <a:r>
              <a:rPr lang="it-IT" altLang="en-US" dirty="0" smtClean="0"/>
              <a:t> in position 2.</a:t>
            </a:r>
          </a:p>
          <a:p>
            <a:pPr>
              <a:spcBef>
                <a:spcPct val="20000"/>
              </a:spcBef>
              <a:spcAft>
                <a:spcPts val="600"/>
              </a:spcAft>
              <a:buClr>
                <a:schemeClr val="accent3"/>
              </a:buClr>
              <a:buSzPct val="95000"/>
              <a:buFont typeface="Wingdings 2"/>
              <a:buChar char=""/>
              <a:defRPr/>
            </a:pPr>
            <a:r>
              <a:rPr lang="en-US" altLang="en-US" dirty="0" smtClean="0"/>
              <a:t> Inert and heavy materials (e.g. sand) </a:t>
            </a:r>
            <a:r>
              <a:rPr lang="en-US" altLang="en-US" dirty="0" err="1" smtClean="0"/>
              <a:t>sedimented</a:t>
            </a:r>
            <a:r>
              <a:rPr lang="en-US" altLang="en-US" dirty="0" smtClean="0"/>
              <a:t> in the bottom of the </a:t>
            </a:r>
            <a:r>
              <a:rPr lang="en-US" altLang="en-US" dirty="0" err="1" smtClean="0"/>
              <a:t>methanation</a:t>
            </a:r>
            <a:r>
              <a:rPr lang="en-US" altLang="en-US" dirty="0" smtClean="0"/>
              <a:t> tank are drained out through drain (to sewage). The same path can be used to empty the whole </a:t>
            </a:r>
            <a:r>
              <a:rPr lang="en-US" altLang="en-US" dirty="0" err="1" smtClean="0"/>
              <a:t>methanation</a:t>
            </a:r>
            <a:r>
              <a:rPr lang="en-US" altLang="en-US" dirty="0" smtClean="0"/>
              <a:t> tank if necessary (process failure).</a:t>
            </a:r>
            <a:endParaRPr lang="it-IT" altLang="en-US" dirty="0" smtClean="0"/>
          </a:p>
        </p:txBody>
      </p:sp>
      <p:sp>
        <p:nvSpPr>
          <p:cNvPr id="4" name="Titolo 1"/>
          <p:cNvSpPr txBox="1">
            <a:spLocks/>
          </p:cNvSpPr>
          <p:nvPr/>
        </p:nvSpPr>
        <p:spPr>
          <a:xfrm>
            <a:off x="467544" y="692696"/>
            <a:ext cx="8532440" cy="576064"/>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cleaning</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and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draining</a:t>
            </a:r>
            <a:endParaRPr kumimoji="0" lang="it-IT" altLang="en-US" sz="3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23528" y="1484784"/>
            <a:ext cx="8640960" cy="5078313"/>
          </a:xfrm>
          <a:prstGeom prst="rect">
            <a:avLst/>
          </a:prstGeom>
          <a:noFill/>
        </p:spPr>
        <p:txBody>
          <a:bodyPr wrap="square" rtlCol="0">
            <a:spAutoFit/>
          </a:bodyPr>
          <a:lstStyle/>
          <a:p>
            <a:r>
              <a:rPr lang="en-US" dirty="0" smtClean="0"/>
              <a:t>The connecting networks requirements are:</a:t>
            </a:r>
          </a:p>
          <a:p>
            <a:pPr>
              <a:buClr>
                <a:schemeClr val="accent3"/>
              </a:buClr>
              <a:buSzPct val="95000"/>
              <a:buFont typeface="Wingdings 2"/>
              <a:buChar char=""/>
              <a:defRPr/>
            </a:pPr>
            <a:r>
              <a:rPr lang="it-IT" altLang="en-US" b="1" dirty="0" smtClean="0"/>
              <a:t> </a:t>
            </a:r>
            <a:r>
              <a:rPr lang="it-IT" altLang="en-US" b="1" dirty="0" err="1" smtClean="0"/>
              <a:t>Electricity</a:t>
            </a:r>
            <a:endParaRPr lang="it-IT" altLang="en-US" b="1" dirty="0" smtClean="0"/>
          </a:p>
          <a:p>
            <a:pPr>
              <a:buClr>
                <a:schemeClr val="accent3"/>
              </a:buClr>
              <a:buSzPct val="95000"/>
              <a:defRPr/>
            </a:pPr>
            <a:r>
              <a:rPr lang="en-GB" dirty="0" smtClean="0"/>
              <a:t>Power requirement: 1 plug CEE, 400 V, 32 A.</a:t>
            </a:r>
            <a:endParaRPr lang="it-IT" altLang="en-US" dirty="0" smtClean="0"/>
          </a:p>
          <a:p>
            <a:pPr>
              <a:buClr>
                <a:schemeClr val="accent3"/>
              </a:buClr>
              <a:buSzPct val="95000"/>
              <a:buFont typeface="Wingdings 2"/>
              <a:buChar char=""/>
              <a:defRPr/>
            </a:pPr>
            <a:r>
              <a:rPr lang="it-IT" altLang="en-US" dirty="0" smtClean="0"/>
              <a:t> </a:t>
            </a:r>
            <a:r>
              <a:rPr lang="it-IT" altLang="en-US" b="1" dirty="0" smtClean="0"/>
              <a:t>Water</a:t>
            </a:r>
          </a:p>
          <a:p>
            <a:pPr lvl="0"/>
            <a:r>
              <a:rPr lang="en-GB" dirty="0" smtClean="0"/>
              <a:t>Water supply: connection to tap water.</a:t>
            </a:r>
            <a:endParaRPr lang="it-IT" dirty="0" smtClean="0"/>
          </a:p>
          <a:p>
            <a:pPr lvl="0"/>
            <a:r>
              <a:rPr lang="en-GB" dirty="0" smtClean="0"/>
              <a:t>Sewage connection: for digested liquid fraction going through the sieving grid.</a:t>
            </a:r>
            <a:endParaRPr lang="it-IT" dirty="0" smtClean="0"/>
          </a:p>
          <a:p>
            <a:pPr lvl="0"/>
            <a:r>
              <a:rPr lang="en-GB" dirty="0" smtClean="0"/>
              <a:t>Solids extraction: 1 tank </a:t>
            </a:r>
            <a:r>
              <a:rPr lang="en-GB" dirty="0" smtClean="0">
                <a:sym typeface="Symbol"/>
              </a:rPr>
              <a:t></a:t>
            </a:r>
            <a:r>
              <a:rPr lang="en-GB" dirty="0" smtClean="0"/>
              <a:t> 3m</a:t>
            </a:r>
            <a:r>
              <a:rPr lang="en-GB" baseline="30000" dirty="0" smtClean="0"/>
              <a:t>3</a:t>
            </a:r>
            <a:r>
              <a:rPr lang="en-GB" dirty="0" smtClean="0"/>
              <a:t> (also to empty the digester if needed).</a:t>
            </a:r>
            <a:endParaRPr lang="it-IT" altLang="en-US" dirty="0" smtClean="0"/>
          </a:p>
          <a:p>
            <a:pPr>
              <a:buClr>
                <a:schemeClr val="accent3"/>
              </a:buClr>
              <a:buSzPct val="95000"/>
              <a:buFont typeface="Wingdings 2"/>
              <a:buChar char=""/>
              <a:defRPr/>
            </a:pPr>
            <a:r>
              <a:rPr lang="it-IT" altLang="en-US" b="1" dirty="0" smtClean="0"/>
              <a:t>Gas</a:t>
            </a:r>
          </a:p>
          <a:p>
            <a:pPr>
              <a:buClr>
                <a:schemeClr val="accent3"/>
              </a:buClr>
              <a:buSzPct val="95000"/>
              <a:buFont typeface="Wingdings 2"/>
              <a:buChar char=""/>
              <a:defRPr/>
            </a:pPr>
            <a:r>
              <a:rPr lang="it-IT" altLang="en-US" dirty="0" smtClean="0"/>
              <a:t> </a:t>
            </a:r>
            <a:r>
              <a:rPr lang="it-IT" altLang="en-US" b="1" dirty="0" smtClean="0"/>
              <a:t>Internet</a:t>
            </a:r>
          </a:p>
          <a:p>
            <a:pPr lvl="0"/>
            <a:r>
              <a:rPr lang="en-GB" dirty="0" smtClean="0"/>
              <a:t>Internet</a:t>
            </a:r>
            <a:r>
              <a:rPr lang="en-US" dirty="0" smtClean="0"/>
              <a:t> connection with a good bandwidth. Through a delivered Internet switch, different components will be connected:</a:t>
            </a:r>
            <a:endParaRPr lang="it-IT" dirty="0" smtClean="0"/>
          </a:p>
          <a:p>
            <a:pPr lvl="1">
              <a:buFont typeface="Arial" pitchFamily="34" charset="0"/>
              <a:buChar char="•"/>
            </a:pPr>
            <a:r>
              <a:rPr lang="en-US" dirty="0" smtClean="0"/>
              <a:t>A PC with the development tool (giving access to the low level panels).</a:t>
            </a:r>
            <a:endParaRPr lang="it-IT" dirty="0" smtClean="0"/>
          </a:p>
          <a:p>
            <a:pPr lvl="1">
              <a:buFont typeface="Arial" pitchFamily="34" charset="0"/>
              <a:buChar char="•"/>
            </a:pPr>
            <a:r>
              <a:rPr lang="en-US" dirty="0" smtClean="0"/>
              <a:t>The PLC.</a:t>
            </a:r>
            <a:endParaRPr lang="it-IT" dirty="0" smtClean="0"/>
          </a:p>
          <a:p>
            <a:pPr lvl="1">
              <a:buFont typeface="Arial" pitchFamily="34" charset="0"/>
              <a:buChar char="•"/>
            </a:pPr>
            <a:r>
              <a:rPr lang="en-US" dirty="0" smtClean="0"/>
              <a:t>A webcam.</a:t>
            </a:r>
          </a:p>
          <a:p>
            <a:pPr lvl="1">
              <a:buFont typeface="Arial" pitchFamily="34" charset="0"/>
              <a:buChar char="•"/>
            </a:pPr>
            <a:endParaRPr lang="it-IT" altLang="en-US" dirty="0" smtClean="0"/>
          </a:p>
          <a:p>
            <a:pPr>
              <a:buClr>
                <a:schemeClr val="accent3"/>
              </a:buClr>
              <a:buSzPct val="95000"/>
              <a:defRPr/>
            </a:pPr>
            <a:r>
              <a:rPr lang="en-US" altLang="en-US" dirty="0" smtClean="0"/>
              <a:t>The digestion module is conceived as a machine that includes all the connecting to the devices necessary to its functioning, apart from some peripheral devices (grinding unit, </a:t>
            </a:r>
            <a:r>
              <a:rPr lang="it-IT" altLang="en-US" dirty="0" err="1" smtClean="0"/>
              <a:t>combustion</a:t>
            </a:r>
            <a:r>
              <a:rPr lang="it-IT" altLang="en-US" dirty="0" smtClean="0"/>
              <a:t> </a:t>
            </a:r>
            <a:r>
              <a:rPr lang="it-IT" altLang="en-US" dirty="0" err="1" smtClean="0"/>
              <a:t>module</a:t>
            </a:r>
            <a:r>
              <a:rPr lang="it-IT" altLang="en-US" dirty="0" smtClean="0"/>
              <a:t>, buffer </a:t>
            </a:r>
            <a:r>
              <a:rPr lang="it-IT" altLang="en-US" dirty="0" err="1" smtClean="0"/>
              <a:t>tanks</a:t>
            </a:r>
            <a:r>
              <a:rPr lang="it-IT" altLang="en-US" dirty="0" smtClean="0"/>
              <a:t>).</a:t>
            </a:r>
          </a:p>
        </p:txBody>
      </p:sp>
      <p:sp>
        <p:nvSpPr>
          <p:cNvPr id="4" name="Titolo 1"/>
          <p:cNvSpPr txBox="1">
            <a:spLocks/>
          </p:cNvSpPr>
          <p:nvPr/>
        </p:nvSpPr>
        <p:spPr>
          <a:xfrm>
            <a:off x="467544" y="692696"/>
            <a:ext cx="8532440" cy="576064"/>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connecting</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networks</a:t>
            </a:r>
            <a:endParaRPr kumimoji="0" lang="it-IT" altLang="en-US" sz="3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noChangeArrowheads="1"/>
          </p:cNvPicPr>
          <p:nvPr/>
        </p:nvPicPr>
        <p:blipFill>
          <a:blip r:embed="rId2" cstate="print"/>
          <a:srcRect/>
          <a:stretch>
            <a:fillRect/>
          </a:stretch>
        </p:blipFill>
        <p:spPr>
          <a:xfrm>
            <a:off x="2772221" y="1988840"/>
            <a:ext cx="6264275" cy="4248150"/>
          </a:xfrm>
          <a:prstGeom prst="rect">
            <a:avLst/>
          </a:prstGeom>
          <a:noFill/>
        </p:spPr>
      </p:pic>
      <p:sp>
        <p:nvSpPr>
          <p:cNvPr id="5" name="CasellaDiTesto 4"/>
          <p:cNvSpPr txBox="1"/>
          <p:nvPr/>
        </p:nvSpPr>
        <p:spPr>
          <a:xfrm>
            <a:off x="107504" y="1916832"/>
            <a:ext cx="2520280" cy="4635115"/>
          </a:xfrm>
          <a:prstGeom prst="rect">
            <a:avLst/>
          </a:prstGeom>
          <a:noFill/>
        </p:spPr>
        <p:txBody>
          <a:bodyPr wrap="square" rtlCol="0">
            <a:spAutoFit/>
          </a:bodyPr>
          <a:lstStyle/>
          <a:p>
            <a:pPr marL="274320" indent="-274320">
              <a:spcBef>
                <a:spcPct val="20000"/>
              </a:spcBef>
              <a:buClr>
                <a:schemeClr val="accent3"/>
              </a:buClr>
              <a:buSzPct val="95000"/>
              <a:buFont typeface="Wingdings 2"/>
              <a:buChar char=""/>
              <a:defRPr/>
            </a:pPr>
            <a:r>
              <a:rPr lang="it-IT" altLang="en-US" dirty="0" err="1" smtClean="0"/>
              <a:t>Programmable</a:t>
            </a:r>
            <a:r>
              <a:rPr lang="it-IT" altLang="en-US" dirty="0" smtClean="0"/>
              <a:t> </a:t>
            </a:r>
            <a:r>
              <a:rPr lang="it-IT" altLang="en-US" dirty="0" err="1" smtClean="0"/>
              <a:t>logic</a:t>
            </a:r>
            <a:r>
              <a:rPr lang="it-IT" altLang="en-US" dirty="0" smtClean="0"/>
              <a:t> controller </a:t>
            </a:r>
            <a:r>
              <a:rPr lang="it-IT" altLang="en-US" dirty="0" err="1" smtClean="0"/>
              <a:t>for</a:t>
            </a:r>
            <a:r>
              <a:rPr lang="it-IT" altLang="en-US" dirty="0" smtClean="0"/>
              <a:t> </a:t>
            </a:r>
            <a:r>
              <a:rPr lang="en-US" altLang="en-US" dirty="0" smtClean="0"/>
              <a:t>distance monitoring of the digester performances and for breakdown prevention</a:t>
            </a:r>
          </a:p>
          <a:p>
            <a:pPr marL="274320" indent="-274320">
              <a:spcBef>
                <a:spcPct val="20000"/>
              </a:spcBef>
              <a:buClr>
                <a:schemeClr val="accent3"/>
              </a:buClr>
              <a:buSzPct val="95000"/>
              <a:buFont typeface="Wingdings 2"/>
              <a:buChar char=""/>
              <a:defRPr/>
            </a:pPr>
            <a:r>
              <a:rPr lang="en-GB" dirty="0" smtClean="0"/>
              <a:t>The only end-user interface is with a the waste grinder</a:t>
            </a:r>
          </a:p>
          <a:p>
            <a:pPr marL="274320" indent="-274320">
              <a:spcBef>
                <a:spcPct val="20000"/>
              </a:spcBef>
              <a:buClr>
                <a:schemeClr val="accent3"/>
              </a:buClr>
              <a:buSzPct val="95000"/>
              <a:buFont typeface="Wingdings 2"/>
              <a:buChar char=""/>
              <a:defRPr/>
            </a:pPr>
            <a:r>
              <a:rPr lang="en-GB" dirty="0" smtClean="0"/>
              <a:t>On-line VFA measurements inform the controller and allow precise control of feeding</a:t>
            </a:r>
          </a:p>
          <a:p>
            <a:endParaRPr lang="it-IT" dirty="0"/>
          </a:p>
        </p:txBody>
      </p:sp>
      <p:sp>
        <p:nvSpPr>
          <p:cNvPr id="6" name="Titolo 1"/>
          <p:cNvSpPr txBox="1">
            <a:spLocks/>
          </p:cNvSpPr>
          <p:nvPr/>
        </p:nvSpPr>
        <p:spPr>
          <a:xfrm>
            <a:off x="467544" y="692696"/>
            <a:ext cx="8532440" cy="576064"/>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control</a:t>
            </a:r>
            <a:endParaRPr kumimoji="0" lang="it-IT" altLang="en-US" sz="3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467544" y="854710"/>
            <a:ext cx="8208912" cy="632048"/>
          </a:xfrm>
          <a:prstGeom prst="rect">
            <a:avLst/>
          </a:prstGeom>
        </p:spPr>
        <p:txBody>
          <a:bodyPr vert="horz" lIns="0" rIns="0" bIns="0" anchor="b">
            <a:normAutofit fontScale="9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en-US" sz="5000" b="0" i="0" u="none" strike="noStrike" kern="1200" cap="none" spc="0" normalizeH="0" baseline="0" noProof="0" dirty="0" smtClean="0">
              <a:ln>
                <a:noFill/>
              </a:ln>
              <a:solidFill>
                <a:srgbClr val="0099FF"/>
              </a:solidFill>
              <a:effectLst/>
              <a:uLnTx/>
              <a:uFillTx/>
              <a:latin typeface="+mj-lt"/>
              <a:ea typeface="+mj-ea"/>
              <a:cs typeface="+mj-cs"/>
            </a:endParaRPr>
          </a:p>
        </p:txBody>
      </p:sp>
      <p:sp>
        <p:nvSpPr>
          <p:cNvPr id="25" name="Rettangolo 24"/>
          <p:cNvSpPr/>
          <p:nvPr/>
        </p:nvSpPr>
        <p:spPr>
          <a:xfrm>
            <a:off x="323528" y="1702549"/>
            <a:ext cx="8496944" cy="3083921"/>
          </a:xfrm>
          <a:prstGeom prst="rect">
            <a:avLst/>
          </a:prstGeom>
        </p:spPr>
        <p:txBody>
          <a:bodyPr wrap="square">
            <a:spAutoFit/>
          </a:bodyPr>
          <a:lstStyle/>
          <a:p>
            <a:pPr marL="274320" indent="-274320">
              <a:spcBef>
                <a:spcPct val="20000"/>
              </a:spcBef>
              <a:buClr>
                <a:schemeClr val="accent3"/>
              </a:buClr>
              <a:buSzPct val="95000"/>
              <a:buFont typeface="Wingdings 2"/>
              <a:buChar char=""/>
              <a:defRPr/>
            </a:pPr>
            <a:r>
              <a:rPr lang="en-US" dirty="0" smtClean="0"/>
              <a:t>The ORION process combines advantages of one-phase and of two-phase digesters, both vessels working under a common gas phase. </a:t>
            </a:r>
          </a:p>
          <a:p>
            <a:pPr marL="274320" indent="-274320">
              <a:spcBef>
                <a:spcPct val="20000"/>
              </a:spcBef>
              <a:buClr>
                <a:schemeClr val="accent3"/>
              </a:buClr>
              <a:buSzPct val="95000"/>
              <a:buFont typeface="Wingdings 2"/>
              <a:buChar char=""/>
              <a:defRPr/>
            </a:pPr>
            <a:r>
              <a:rPr lang="en-GB" dirty="0" smtClean="0"/>
              <a:t>Uncoupled solid and liquid retention times made possible by the use of an internal «jabot» and sieve</a:t>
            </a:r>
            <a:endParaRPr lang="en-US" dirty="0" smtClean="0"/>
          </a:p>
          <a:p>
            <a:pPr marL="274320" indent="-274320">
              <a:spcBef>
                <a:spcPct val="20000"/>
              </a:spcBef>
              <a:buClr>
                <a:schemeClr val="accent3"/>
              </a:buClr>
              <a:buSzPct val="95000"/>
              <a:buFont typeface="Wingdings 2"/>
              <a:buChar char=""/>
              <a:defRPr/>
            </a:pPr>
            <a:r>
              <a:rPr lang="en-GB" dirty="0" smtClean="0"/>
              <a:t>Intelligent selection of surface materials to promote or to inhibit </a:t>
            </a:r>
            <a:r>
              <a:rPr lang="en-GB" dirty="0" err="1" smtClean="0"/>
              <a:t>biofilm</a:t>
            </a:r>
            <a:r>
              <a:rPr lang="en-GB" dirty="0" smtClean="0"/>
              <a:t> growth</a:t>
            </a:r>
            <a:endParaRPr lang="en-US" dirty="0" smtClean="0"/>
          </a:p>
          <a:p>
            <a:pPr marL="274320" indent="-274320">
              <a:spcBef>
                <a:spcPct val="20000"/>
              </a:spcBef>
              <a:buClr>
                <a:schemeClr val="accent3"/>
              </a:buClr>
              <a:buSzPct val="95000"/>
              <a:buFont typeface="Wingdings 2"/>
              <a:buChar char=""/>
              <a:defRPr/>
            </a:pPr>
            <a:r>
              <a:rPr lang="en-US" dirty="0" smtClean="0"/>
              <a:t>The microorganisms in the </a:t>
            </a:r>
            <a:r>
              <a:rPr lang="en-US" dirty="0" err="1" smtClean="0"/>
              <a:t>methanation</a:t>
            </a:r>
            <a:r>
              <a:rPr lang="en-US" dirty="0" smtClean="0"/>
              <a:t> tank combine H2 (eventually produced in the jabot in significant amounts) with CO2 to synthesize methane. In this way H2 concentration is kept very low, avoiding explosion risks and losses.</a:t>
            </a:r>
          </a:p>
          <a:p>
            <a:pPr marL="274320" indent="-274320">
              <a:spcBef>
                <a:spcPct val="20000"/>
              </a:spcBef>
              <a:buClr>
                <a:schemeClr val="accent3"/>
              </a:buClr>
              <a:buSzPct val="95000"/>
              <a:buFont typeface="Wingdings 2"/>
              <a:buChar char=""/>
              <a:defRPr/>
            </a:pPr>
            <a:r>
              <a:rPr lang="en-GB" dirty="0" smtClean="0"/>
              <a:t>Liquid and gas phase sensors of conventional parameters including H2 and Volatile Fatty Acids</a:t>
            </a:r>
          </a:p>
        </p:txBody>
      </p:sp>
      <p:sp>
        <p:nvSpPr>
          <p:cNvPr id="5" name="Titolo 1"/>
          <p:cNvSpPr txBox="1">
            <a:spLocks/>
          </p:cNvSpPr>
          <p:nvPr/>
        </p:nvSpPr>
        <p:spPr>
          <a:xfrm>
            <a:off x="467544" y="692696"/>
            <a:ext cx="8532440" cy="576064"/>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3800" b="0" i="0" u="none" strike="noStrike" kern="1200" cap="none" spc="0" normalizeH="0" noProof="0" dirty="0" smtClean="0">
                <a:ln>
                  <a:noFill/>
                </a:ln>
                <a:solidFill>
                  <a:srgbClr val="0099FF"/>
                </a:solidFill>
                <a:effectLst/>
                <a:uLnTx/>
                <a:uFillTx/>
                <a:latin typeface="+mj-lt"/>
                <a:ea typeface="+mj-ea"/>
                <a:cs typeface="+mj-cs"/>
              </a:rPr>
              <a:t> innovative </a:t>
            </a:r>
            <a:r>
              <a:rPr kumimoji="0" lang="it-IT" altLang="en-US" sz="3800" b="0" i="0" u="none" strike="noStrike" kern="1200" cap="none" spc="0" normalizeH="0" noProof="0" dirty="0" err="1" smtClean="0">
                <a:ln>
                  <a:noFill/>
                </a:ln>
                <a:solidFill>
                  <a:srgbClr val="0099FF"/>
                </a:solidFill>
                <a:effectLst/>
                <a:uLnTx/>
                <a:uFillTx/>
                <a:latin typeface="+mj-lt"/>
                <a:ea typeface="+mj-ea"/>
                <a:cs typeface="+mj-cs"/>
              </a:rPr>
              <a:t>aspects</a:t>
            </a:r>
            <a:endParaRPr kumimoji="0" lang="it-IT" altLang="en-US" sz="3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 xmlns:p14="http://schemas.microsoft.com/office/powerpoint/2010/main" val="4084477661"/>
              </p:ext>
            </p:extLst>
          </p:nvPr>
        </p:nvGraphicFramePr>
        <p:xfrm>
          <a:off x="323528" y="1988840"/>
          <a:ext cx="8568952" cy="3799840"/>
        </p:xfrm>
        <a:graphic>
          <a:graphicData uri="http://schemas.openxmlformats.org/drawingml/2006/table">
            <a:tbl>
              <a:tblPr firstRow="1" bandRow="1">
                <a:tableStyleId>{5C22544A-7EE6-4342-B048-85BDC9FD1C3A}</a:tableStyleId>
              </a:tblPr>
              <a:tblGrid>
                <a:gridCol w="2669367"/>
                <a:gridCol w="2400217"/>
                <a:gridCol w="3499368"/>
              </a:tblGrid>
              <a:tr h="370840">
                <a:tc>
                  <a:txBody>
                    <a:bodyPr/>
                    <a:lstStyle/>
                    <a:p>
                      <a:pPr algn="ctr"/>
                      <a:r>
                        <a:rPr lang="en-GB" sz="1600" noProof="0" dirty="0" smtClean="0"/>
                        <a:t>Indicator</a:t>
                      </a:r>
                      <a:endParaRPr lang="en-GB" sz="1600" noProof="0" dirty="0"/>
                    </a:p>
                  </a:txBody>
                  <a:tcPr/>
                </a:tc>
                <a:tc>
                  <a:txBody>
                    <a:bodyPr/>
                    <a:lstStyle/>
                    <a:p>
                      <a:pPr algn="ctr"/>
                      <a:r>
                        <a:rPr lang="en-GB" sz="1600" noProof="0" dirty="0" smtClean="0"/>
                        <a:t>Units</a:t>
                      </a:r>
                      <a:endParaRPr lang="en-GB" sz="1600" noProof="0" dirty="0"/>
                    </a:p>
                  </a:txBody>
                  <a:tcPr/>
                </a:tc>
                <a:tc>
                  <a:txBody>
                    <a:bodyPr/>
                    <a:lstStyle/>
                    <a:p>
                      <a:pPr algn="ctr"/>
                      <a:r>
                        <a:rPr lang="en-GB" sz="1600" noProof="0" dirty="0" smtClean="0"/>
                        <a:t>Remark</a:t>
                      </a:r>
                      <a:endParaRPr lang="en-GB" sz="16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t>Organic loading rate</a:t>
                      </a:r>
                    </a:p>
                  </a:txBody>
                  <a:tcPr/>
                </a:tc>
                <a:tc>
                  <a:txBody>
                    <a:bodyPr/>
                    <a:lstStyle/>
                    <a:p>
                      <a:pPr algn="ctr"/>
                      <a:r>
                        <a:rPr lang="en-GB" sz="1200" noProof="0" dirty="0" smtClean="0"/>
                        <a:t>Kg VS or COD.m</a:t>
                      </a:r>
                      <a:r>
                        <a:rPr lang="en-GB" sz="1200" baseline="30000" noProof="0" dirty="0" smtClean="0"/>
                        <a:t>-3</a:t>
                      </a:r>
                      <a:r>
                        <a:rPr lang="en-GB" sz="1200" baseline="0" noProof="0" dirty="0" smtClean="0"/>
                        <a:t> digester.day</a:t>
                      </a:r>
                      <a:r>
                        <a:rPr lang="en-GB" sz="1200" baseline="30000" noProof="0" dirty="0" smtClean="0"/>
                        <a:t>-1</a:t>
                      </a:r>
                      <a:endParaRPr lang="en-GB" sz="1200" baseline="30000" noProof="0" dirty="0"/>
                    </a:p>
                  </a:txBody>
                  <a:tcPr/>
                </a:tc>
                <a:tc>
                  <a:txBody>
                    <a:bodyPr/>
                    <a:lstStyle/>
                    <a:p>
                      <a:r>
                        <a:rPr lang="en-GB" sz="1600" noProof="0" dirty="0" smtClean="0"/>
                        <a:t>Determines tank volume</a:t>
                      </a:r>
                      <a:endParaRPr lang="en-GB" sz="16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t>Hydraulic retention time</a:t>
                      </a:r>
                    </a:p>
                  </a:txBody>
                  <a:tcPr/>
                </a:tc>
                <a:tc>
                  <a:txBody>
                    <a:bodyPr/>
                    <a:lstStyle/>
                    <a:p>
                      <a:pPr algn="ctr"/>
                      <a:r>
                        <a:rPr lang="en-GB" sz="1200" noProof="0" dirty="0" smtClean="0"/>
                        <a:t>Days</a:t>
                      </a:r>
                      <a:endParaRPr lang="en-GB" sz="1200" noProof="0" dirty="0"/>
                    </a:p>
                  </a:txBody>
                  <a:tcPr/>
                </a:tc>
                <a:tc>
                  <a:txBody>
                    <a:bodyPr/>
                    <a:lstStyle/>
                    <a:p>
                      <a:r>
                        <a:rPr lang="en-GB" sz="1600" noProof="0" dirty="0" smtClean="0"/>
                        <a:t>Determines tank volume</a:t>
                      </a:r>
                      <a:endParaRPr lang="en-GB" sz="16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t>Biogas yield</a:t>
                      </a:r>
                    </a:p>
                  </a:txBody>
                  <a:tcPr/>
                </a:tc>
                <a:tc>
                  <a:txBody>
                    <a:bodyPr/>
                    <a:lstStyle/>
                    <a:p>
                      <a:pPr algn="ctr"/>
                      <a:r>
                        <a:rPr lang="en-GB" sz="1200" baseline="0" noProof="0" dirty="0" smtClean="0"/>
                        <a:t>m</a:t>
                      </a:r>
                      <a:r>
                        <a:rPr lang="en-GB" sz="1200" baseline="30000" noProof="0" dirty="0" smtClean="0"/>
                        <a:t>3</a:t>
                      </a:r>
                      <a:r>
                        <a:rPr lang="en-GB" sz="1200" noProof="0" dirty="0" smtClean="0"/>
                        <a:t> Biogas.kg</a:t>
                      </a:r>
                      <a:r>
                        <a:rPr lang="en-GB" sz="1200" baseline="30000" noProof="0" dirty="0" smtClean="0"/>
                        <a:t>-1</a:t>
                      </a:r>
                      <a:r>
                        <a:rPr lang="en-GB" sz="1200" noProof="0" dirty="0" smtClean="0"/>
                        <a:t> VS or COD loaded</a:t>
                      </a:r>
                      <a:endParaRPr lang="en-GB" sz="1200" noProof="0" dirty="0"/>
                    </a:p>
                  </a:txBody>
                  <a:tcPr/>
                </a:tc>
                <a:tc>
                  <a:txBody>
                    <a:bodyPr/>
                    <a:lstStyle/>
                    <a:p>
                      <a:r>
                        <a:rPr lang="en-GB" sz="1600" noProof="0" dirty="0" smtClean="0"/>
                        <a:t>Effectiveness of the digester configuration and of the bacteria</a:t>
                      </a:r>
                      <a:endParaRPr lang="en-GB" sz="1600" noProof="0" dirty="0"/>
                    </a:p>
                  </a:txBody>
                  <a:tcPr/>
                </a:tc>
              </a:tr>
              <a:tr h="370840">
                <a:tc>
                  <a:txBody>
                    <a:bodyPr/>
                    <a:lstStyle/>
                    <a:p>
                      <a:r>
                        <a:rPr lang="en-GB" sz="1600" noProof="0" dirty="0" smtClean="0"/>
                        <a:t>Volumetric productivity</a:t>
                      </a:r>
                      <a:endParaRPr lang="en-GB" sz="1600" noProof="0" dirty="0"/>
                    </a:p>
                  </a:txBody>
                  <a:tcPr/>
                </a:tc>
                <a:tc>
                  <a:txBody>
                    <a:bodyPr/>
                    <a:lstStyle/>
                    <a:p>
                      <a:pPr algn="ctr"/>
                      <a:r>
                        <a:rPr lang="en-GB" sz="1200" noProof="0" dirty="0" smtClean="0"/>
                        <a:t>m</a:t>
                      </a:r>
                      <a:r>
                        <a:rPr lang="en-GB" sz="1200" baseline="30000" noProof="0" dirty="0" smtClean="0"/>
                        <a:t>3</a:t>
                      </a:r>
                      <a:r>
                        <a:rPr lang="en-GB" sz="1200" noProof="0" dirty="0" smtClean="0"/>
                        <a:t> biogas.m</a:t>
                      </a:r>
                      <a:r>
                        <a:rPr lang="en-GB" sz="1200" baseline="30000" noProof="0" dirty="0" smtClean="0"/>
                        <a:t>-3</a:t>
                      </a:r>
                      <a:r>
                        <a:rPr lang="en-GB" sz="1200" noProof="0" dirty="0" smtClean="0"/>
                        <a:t> digester.day</a:t>
                      </a:r>
                      <a:r>
                        <a:rPr lang="en-GB" sz="1200" baseline="30000" noProof="0" dirty="0" smtClean="0"/>
                        <a:t>-1</a:t>
                      </a:r>
                      <a:endParaRPr lang="en-GB" sz="1200" baseline="30000" noProof="0" dirty="0"/>
                    </a:p>
                  </a:txBody>
                  <a:tcPr/>
                </a:tc>
                <a:tc>
                  <a:txBody>
                    <a:bodyPr/>
                    <a:lstStyle/>
                    <a:p>
                      <a:r>
                        <a:rPr lang="en-GB" sz="1600" noProof="0" dirty="0" smtClean="0"/>
                        <a:t>Used to compare to other digesters</a:t>
                      </a:r>
                      <a:endParaRPr lang="en-GB" sz="16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t>Methane content of biogas</a:t>
                      </a:r>
                    </a:p>
                    <a:p>
                      <a:endParaRPr lang="en-GB" sz="1600" noProof="0" dirty="0"/>
                    </a:p>
                  </a:txBody>
                  <a:tcPr/>
                </a:tc>
                <a:tc>
                  <a:txBody>
                    <a:bodyPr/>
                    <a:lstStyle/>
                    <a:p>
                      <a:pPr algn="ctr"/>
                      <a:r>
                        <a:rPr lang="en-GB" sz="1200" noProof="0" dirty="0" smtClean="0"/>
                        <a:t>% volume</a:t>
                      </a:r>
                      <a:endParaRPr lang="en-GB" sz="1200" noProof="0" dirty="0"/>
                    </a:p>
                  </a:txBody>
                  <a:tcPr/>
                </a:tc>
                <a:tc>
                  <a:txBody>
                    <a:bodyPr/>
                    <a:lstStyle/>
                    <a:p>
                      <a:r>
                        <a:rPr lang="en-GB" sz="1600" noProof="0" dirty="0" smtClean="0"/>
                        <a:t>Depends on substrate,</a:t>
                      </a:r>
                      <a:r>
                        <a:rPr lang="en-GB" sz="1600" baseline="0" noProof="0" dirty="0" smtClean="0"/>
                        <a:t> digester configuration and microbiology</a:t>
                      </a:r>
                      <a:endParaRPr lang="en-GB" sz="16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t>Volatile solids removal</a:t>
                      </a:r>
                    </a:p>
                    <a:p>
                      <a:endParaRPr lang="en-GB" sz="1600" noProof="0" dirty="0"/>
                    </a:p>
                  </a:txBody>
                  <a:tcPr/>
                </a:tc>
                <a:tc>
                  <a:txBody>
                    <a:bodyPr/>
                    <a:lstStyle/>
                    <a:p>
                      <a:pPr algn="ctr"/>
                      <a:r>
                        <a:rPr lang="en-GB" sz="1200" noProof="0" dirty="0" smtClean="0"/>
                        <a:t>% of loaded volatile solids</a:t>
                      </a:r>
                      <a:endParaRPr lang="en-GB" sz="1200" noProof="0" dirty="0"/>
                    </a:p>
                  </a:txBody>
                  <a:tcPr/>
                </a:tc>
                <a:tc>
                  <a:txBody>
                    <a:bodyPr/>
                    <a:lstStyle/>
                    <a:p>
                      <a:r>
                        <a:rPr lang="en-GB" sz="1600" noProof="0" dirty="0" smtClean="0"/>
                        <a:t>Effectiveness in removal of the biodegradable fraction of wastes</a:t>
                      </a:r>
                      <a:endParaRPr lang="en-GB" sz="16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t>COD removal</a:t>
                      </a:r>
                    </a:p>
                    <a:p>
                      <a:endParaRPr lang="en-GB" sz="1600" noProof="0" dirty="0"/>
                    </a:p>
                  </a:txBody>
                  <a:tcPr/>
                </a:tc>
                <a:tc>
                  <a:txBody>
                    <a:bodyPr/>
                    <a:lstStyle/>
                    <a:p>
                      <a:pPr algn="ctr"/>
                      <a:r>
                        <a:rPr lang="en-GB" sz="1200" noProof="0" dirty="0" smtClean="0"/>
                        <a:t>% of loaded</a:t>
                      </a:r>
                      <a:r>
                        <a:rPr lang="en-GB" sz="1200" baseline="0" noProof="0" dirty="0" smtClean="0"/>
                        <a:t> COD</a:t>
                      </a:r>
                      <a:endParaRPr lang="en-GB" sz="12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t>Effectiveness in removal of the biodegradable fraction of wastes</a:t>
                      </a:r>
                    </a:p>
                  </a:txBody>
                  <a:tcPr/>
                </a:tc>
              </a:tr>
            </a:tbl>
          </a:graphicData>
        </a:graphic>
      </p:graphicFrame>
      <p:sp>
        <p:nvSpPr>
          <p:cNvPr id="6" name="Titolo 1"/>
          <p:cNvSpPr txBox="1">
            <a:spLocks/>
          </p:cNvSpPr>
          <p:nvPr/>
        </p:nvSpPr>
        <p:spPr>
          <a:xfrm>
            <a:off x="467544" y="692696"/>
            <a:ext cx="8532440" cy="1080120"/>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 performance</a:t>
            </a:r>
          </a:p>
          <a:p>
            <a:pPr marL="274320" indent="-274320">
              <a:spcBef>
                <a:spcPct val="20000"/>
              </a:spcBef>
              <a:buClr>
                <a:schemeClr val="accent3"/>
              </a:buClr>
              <a:buSzPct val="95000"/>
              <a:defRPr/>
            </a:pPr>
            <a:r>
              <a:rPr lang="en-GB" sz="2000" b="1" dirty="0" smtClean="0"/>
              <a:t>Conventional indicators of anaerobic digestion performance</a:t>
            </a:r>
          </a:p>
        </p:txBody>
      </p:sp>
    </p:spTree>
    <p:extLst>
      <p:ext uri="{BB962C8B-B14F-4D97-AF65-F5344CB8AC3E}">
        <p14:creationId xmlns="" xmlns:p14="http://schemas.microsoft.com/office/powerpoint/2010/main" val="3208455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 xmlns:p14="http://schemas.microsoft.com/office/powerpoint/2010/main" val="2364245516"/>
              </p:ext>
            </p:extLst>
          </p:nvPr>
        </p:nvGraphicFramePr>
        <p:xfrm>
          <a:off x="395536" y="1774016"/>
          <a:ext cx="8434419" cy="5039360"/>
        </p:xfrm>
        <a:graphic>
          <a:graphicData uri="http://schemas.openxmlformats.org/drawingml/2006/table">
            <a:tbl>
              <a:tblPr firstRow="1" bandRow="1">
                <a:tableStyleId>{5C22544A-7EE6-4342-B048-85BDC9FD1C3A}</a:tableStyleId>
              </a:tblPr>
              <a:tblGrid>
                <a:gridCol w="2326532"/>
                <a:gridCol w="2358929"/>
                <a:gridCol w="3748958"/>
              </a:tblGrid>
              <a:tr h="370840">
                <a:tc>
                  <a:txBody>
                    <a:bodyPr/>
                    <a:lstStyle/>
                    <a:p>
                      <a:pPr algn="ctr"/>
                      <a:r>
                        <a:rPr lang="en-US" sz="1400" noProof="0" dirty="0" smtClean="0"/>
                        <a:t>Indicator</a:t>
                      </a:r>
                      <a:endParaRPr lang="en-US" sz="1400" noProof="0" dirty="0"/>
                    </a:p>
                  </a:txBody>
                  <a:tcPr/>
                </a:tc>
                <a:tc>
                  <a:txBody>
                    <a:bodyPr/>
                    <a:lstStyle/>
                    <a:p>
                      <a:pPr algn="ctr"/>
                      <a:r>
                        <a:rPr lang="en-US" sz="1400" noProof="0" dirty="0" smtClean="0"/>
                        <a:t>Units</a:t>
                      </a:r>
                      <a:endParaRPr lang="en-US" sz="1400" noProof="0" dirty="0"/>
                    </a:p>
                  </a:txBody>
                  <a:tcPr/>
                </a:tc>
                <a:tc>
                  <a:txBody>
                    <a:bodyPr/>
                    <a:lstStyle/>
                    <a:p>
                      <a:pPr algn="ctr"/>
                      <a:r>
                        <a:rPr lang="en-US" sz="1400" noProof="0" dirty="0" smtClean="0"/>
                        <a:t>Remark</a:t>
                      </a:r>
                      <a:endParaRPr lang="en-US" sz="14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Waste</a:t>
                      </a:r>
                      <a:r>
                        <a:rPr lang="en-US" sz="1400" baseline="0" noProof="0" dirty="0" smtClean="0"/>
                        <a:t> treatment capacity</a:t>
                      </a:r>
                      <a:endParaRPr lang="en-US" sz="1400" noProof="0" dirty="0" smtClean="0"/>
                    </a:p>
                  </a:txBody>
                  <a:tcPr/>
                </a:tc>
                <a:tc>
                  <a:txBody>
                    <a:bodyPr/>
                    <a:lstStyle/>
                    <a:p>
                      <a:pPr algn="ctr"/>
                      <a:r>
                        <a:rPr lang="en-US" sz="1200" noProof="0" dirty="0" smtClean="0"/>
                        <a:t>kg wet</a:t>
                      </a:r>
                      <a:r>
                        <a:rPr lang="en-US" sz="1200" baseline="0" noProof="0" dirty="0" smtClean="0"/>
                        <a:t> wastes.</a:t>
                      </a:r>
                      <a:r>
                        <a:rPr lang="en-US" sz="1200" noProof="0" dirty="0" smtClean="0"/>
                        <a:t>m</a:t>
                      </a:r>
                      <a:r>
                        <a:rPr lang="en-US" sz="1200" baseline="30000" noProof="0" dirty="0" smtClean="0"/>
                        <a:t>-3</a:t>
                      </a:r>
                      <a:r>
                        <a:rPr lang="en-US" sz="1200" baseline="0" noProof="0" dirty="0" smtClean="0"/>
                        <a:t> digester.day</a:t>
                      </a:r>
                      <a:r>
                        <a:rPr lang="en-US" sz="1200" baseline="30000" noProof="0" dirty="0" smtClean="0"/>
                        <a:t>-1</a:t>
                      </a:r>
                      <a:endParaRPr lang="en-US" sz="1200" baseline="30000" noProof="0" dirty="0"/>
                    </a:p>
                  </a:txBody>
                  <a:tcPr/>
                </a:tc>
                <a:tc>
                  <a:txBody>
                    <a:bodyPr/>
                    <a:lstStyle/>
                    <a:p>
                      <a:r>
                        <a:rPr lang="en-US" sz="1400" noProof="0" dirty="0" smtClean="0"/>
                        <a:t>Including washing water</a:t>
                      </a:r>
                      <a:endParaRPr lang="en-US" sz="14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Space requirements</a:t>
                      </a:r>
                    </a:p>
                  </a:txBody>
                  <a:tcPr/>
                </a:tc>
                <a:tc>
                  <a:txBody>
                    <a:bodyPr/>
                    <a:lstStyle/>
                    <a:p>
                      <a:pPr algn="ctr"/>
                      <a:r>
                        <a:rPr lang="en-US" sz="1200" baseline="0" noProof="0" dirty="0" smtClean="0"/>
                        <a:t>m</a:t>
                      </a:r>
                      <a:r>
                        <a:rPr lang="en-US" sz="1200" baseline="30000" noProof="0" dirty="0" smtClean="0"/>
                        <a:t>2</a:t>
                      </a:r>
                      <a:r>
                        <a:rPr lang="en-US" sz="1200" noProof="0" dirty="0" smtClean="0"/>
                        <a:t> floor space.kg</a:t>
                      </a:r>
                      <a:r>
                        <a:rPr lang="en-US" sz="1200" baseline="30000" noProof="0" dirty="0" smtClean="0"/>
                        <a:t>-1</a:t>
                      </a:r>
                      <a:r>
                        <a:rPr lang="en-US" sz="1200" noProof="0" dirty="0" smtClean="0"/>
                        <a:t> wet waste.day</a:t>
                      </a:r>
                      <a:r>
                        <a:rPr lang="en-US" sz="1200" baseline="30000" noProof="0" dirty="0" smtClean="0"/>
                        <a:t>-1</a:t>
                      </a:r>
                      <a:endParaRPr lang="en-US" sz="1200" baseline="30000" noProof="0" dirty="0"/>
                    </a:p>
                  </a:txBody>
                  <a:tcPr/>
                </a:tc>
                <a:tc>
                  <a:txBody>
                    <a:bodyPr/>
                    <a:lstStyle/>
                    <a:p>
                      <a:r>
                        <a:rPr lang="en-US" sz="1400" noProof="0" dirty="0" smtClean="0"/>
                        <a:t>The</a:t>
                      </a:r>
                      <a:r>
                        <a:rPr lang="en-US" sz="1400" baseline="0" noProof="0" dirty="0" smtClean="0"/>
                        <a:t> grinder and the digester can be placed in separate locations</a:t>
                      </a:r>
                      <a:endParaRPr lang="en-US" sz="14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Availability</a:t>
                      </a:r>
                    </a:p>
                  </a:txBody>
                  <a:tcPr/>
                </a:tc>
                <a:tc>
                  <a:txBody>
                    <a:bodyPr/>
                    <a:lstStyle/>
                    <a:p>
                      <a:pPr algn="ctr"/>
                      <a:r>
                        <a:rPr lang="en-US" sz="1200" noProof="0" dirty="0" smtClean="0"/>
                        <a:t>% of business hours with unrestricted use</a:t>
                      </a:r>
                      <a:endParaRPr lang="en-US" sz="1200" noProof="0" dirty="0"/>
                    </a:p>
                  </a:txBody>
                  <a:tcPr/>
                </a:tc>
                <a:tc>
                  <a:txBody>
                    <a:bodyPr/>
                    <a:lstStyle/>
                    <a:p>
                      <a:r>
                        <a:rPr lang="en-US" sz="1400" noProof="0" dirty="0" smtClean="0"/>
                        <a:t>The user must be able to eliminate</a:t>
                      </a:r>
                      <a:r>
                        <a:rPr lang="en-US" sz="1400" baseline="0" noProof="0" dirty="0" smtClean="0"/>
                        <a:t> wastes at any time during business hours</a:t>
                      </a:r>
                      <a:endParaRPr lang="en-US" sz="14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Methane yield</a:t>
                      </a:r>
                    </a:p>
                  </a:txBody>
                  <a:tcPr/>
                </a:tc>
                <a:tc>
                  <a:txBody>
                    <a:bodyPr/>
                    <a:lstStyle/>
                    <a:p>
                      <a:pPr algn="ctr"/>
                      <a:r>
                        <a:rPr lang="en-US" sz="1200" noProof="0" dirty="0" smtClean="0"/>
                        <a:t>m</a:t>
                      </a:r>
                      <a:r>
                        <a:rPr lang="en-US" sz="1200" baseline="30000" noProof="0" dirty="0" smtClean="0"/>
                        <a:t>3</a:t>
                      </a:r>
                      <a:r>
                        <a:rPr lang="en-US" sz="1200" noProof="0" dirty="0" smtClean="0"/>
                        <a:t> CH</a:t>
                      </a:r>
                      <a:r>
                        <a:rPr lang="en-US" sz="1200" baseline="-25000" noProof="0" dirty="0" smtClean="0"/>
                        <a:t>4</a:t>
                      </a:r>
                      <a:r>
                        <a:rPr lang="en-US" sz="1200" noProof="0" dirty="0" smtClean="0"/>
                        <a:t>.kg</a:t>
                      </a:r>
                      <a:r>
                        <a:rPr lang="en-US" sz="1200" baseline="30000" noProof="0" dirty="0" smtClean="0"/>
                        <a:t>-1</a:t>
                      </a:r>
                      <a:r>
                        <a:rPr lang="en-US" sz="1200" baseline="0" noProof="0" dirty="0" smtClean="0"/>
                        <a:t> wet waste loaded</a:t>
                      </a:r>
                      <a:endParaRPr lang="en-US" sz="1200" noProof="0" dirty="0"/>
                    </a:p>
                  </a:txBody>
                  <a:tcPr/>
                </a:tc>
                <a:tc>
                  <a:txBody>
                    <a:bodyPr/>
                    <a:lstStyle/>
                    <a:p>
                      <a:r>
                        <a:rPr lang="en-US" sz="1400" noProof="0" dirty="0" smtClean="0"/>
                        <a:t>Needed to estimate</a:t>
                      </a:r>
                      <a:r>
                        <a:rPr lang="en-US" sz="1400" baseline="0" noProof="0" dirty="0" smtClean="0"/>
                        <a:t> the energy production</a:t>
                      </a:r>
                      <a:endParaRPr lang="en-US" sz="1400" noProof="0" dirty="0"/>
                    </a:p>
                  </a:txBody>
                  <a:tcPr/>
                </a:tc>
              </a:tr>
              <a:tr h="370840">
                <a:tc>
                  <a:txBody>
                    <a:bodyPr/>
                    <a:lstStyle/>
                    <a:p>
                      <a:r>
                        <a:rPr lang="en-US" sz="1400" noProof="0" dirty="0" smtClean="0"/>
                        <a:t>Thermal energy production</a:t>
                      </a:r>
                      <a:endParaRPr lang="en-US" sz="1400" noProof="0" dirty="0"/>
                    </a:p>
                  </a:txBody>
                  <a:tcPr/>
                </a:tc>
                <a:tc>
                  <a:txBody>
                    <a:bodyPr/>
                    <a:lstStyle/>
                    <a:p>
                      <a:pPr algn="ctr"/>
                      <a:r>
                        <a:rPr lang="en-US" sz="1200" noProof="0" dirty="0" smtClean="0"/>
                        <a:t>kW thermal</a:t>
                      </a:r>
                      <a:r>
                        <a:rPr lang="en-US" sz="1200" baseline="0" noProof="0" dirty="0" smtClean="0"/>
                        <a:t> power</a:t>
                      </a:r>
                      <a:endParaRPr lang="en-US" sz="12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Heat available to the user after satisfying the digester’s requirements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Effluent total solids </a:t>
                      </a:r>
                    </a:p>
                  </a:txBody>
                  <a:tcPr/>
                </a:tc>
                <a:tc>
                  <a:txBody>
                    <a:bodyPr/>
                    <a:lstStyle/>
                    <a:p>
                      <a:pPr algn="ctr"/>
                      <a:r>
                        <a:rPr lang="en-US" sz="1200" noProof="0" dirty="0" smtClean="0"/>
                        <a:t>g.l</a:t>
                      </a:r>
                      <a:r>
                        <a:rPr lang="en-US" sz="1200" baseline="30000" noProof="0" dirty="0" smtClean="0"/>
                        <a:t>-1</a:t>
                      </a:r>
                      <a:endParaRPr lang="en-US" sz="1200" baseline="30000" noProof="0" dirty="0"/>
                    </a:p>
                  </a:txBody>
                  <a:tcPr/>
                </a:tc>
                <a:tc>
                  <a:txBody>
                    <a:bodyPr/>
                    <a:lstStyle/>
                    <a:p>
                      <a:r>
                        <a:rPr lang="en-US" sz="1400" noProof="0" dirty="0" smtClean="0"/>
                        <a:t>To be compared to local discharge limits</a:t>
                      </a:r>
                      <a:endParaRPr lang="en-US" sz="14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Effluent COD </a:t>
                      </a:r>
                    </a:p>
                  </a:txBody>
                  <a:tcPr/>
                </a:tc>
                <a:tc>
                  <a:txBody>
                    <a:bodyPr/>
                    <a:lstStyle/>
                    <a:p>
                      <a:pPr algn="ctr"/>
                      <a:r>
                        <a:rPr lang="en-US" sz="1200" noProof="0" dirty="0" smtClean="0"/>
                        <a:t>g.l</a:t>
                      </a:r>
                      <a:r>
                        <a:rPr lang="en-US" sz="1200" baseline="30000" noProof="0" dirty="0" smtClean="0"/>
                        <a:t>-1</a:t>
                      </a:r>
                      <a:endParaRPr lang="en-US" sz="1200" baseline="30000" noProof="0" dirty="0"/>
                    </a:p>
                  </a:txBody>
                  <a:tcPr/>
                </a:tc>
                <a:tc>
                  <a:txBody>
                    <a:bodyPr/>
                    <a:lstStyle/>
                    <a:p>
                      <a:r>
                        <a:rPr lang="en-US" sz="1400" noProof="0" dirty="0" smtClean="0"/>
                        <a:t>To be compared to local discharge limits</a:t>
                      </a:r>
                      <a:endParaRPr lang="en-US" sz="1400" noProof="0" dirty="0"/>
                    </a:p>
                  </a:txBody>
                  <a:tcPr/>
                </a:tc>
              </a:tr>
              <a:tr h="370840">
                <a:tc>
                  <a:txBody>
                    <a:bodyPr/>
                    <a:lstStyle/>
                    <a:p>
                      <a:r>
                        <a:rPr lang="en-US" sz="1400" noProof="0" dirty="0" smtClean="0"/>
                        <a:t>Effluent NH</a:t>
                      </a:r>
                      <a:r>
                        <a:rPr lang="en-US" sz="1400" baseline="-25000" noProof="0" dirty="0" smtClean="0"/>
                        <a:t>4</a:t>
                      </a:r>
                      <a:r>
                        <a:rPr lang="en-US" sz="1400" baseline="30000" noProof="0" dirty="0" smtClean="0"/>
                        <a:t>+</a:t>
                      </a:r>
                      <a:r>
                        <a:rPr lang="en-US" sz="1400" baseline="-25000" noProof="0" dirty="0" smtClean="0"/>
                        <a:t> </a:t>
                      </a:r>
                      <a:endParaRPr lang="en-US" sz="1400" baseline="-25000" noProof="0" dirty="0"/>
                    </a:p>
                  </a:txBody>
                  <a:tcPr/>
                </a:tc>
                <a:tc>
                  <a:txBody>
                    <a:bodyPr/>
                    <a:lstStyle/>
                    <a:p>
                      <a:pPr algn="ctr"/>
                      <a:r>
                        <a:rPr lang="en-US" sz="1200" noProof="0" dirty="0" smtClean="0"/>
                        <a:t>mg.l</a:t>
                      </a:r>
                      <a:r>
                        <a:rPr lang="en-US" sz="1200" baseline="30000" noProof="0" dirty="0" smtClean="0"/>
                        <a:t>-1</a:t>
                      </a:r>
                      <a:endParaRPr lang="en-US" sz="1200" baseline="30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To be compared to local discharge limits</a:t>
                      </a:r>
                    </a:p>
                  </a:txBody>
                  <a:tcPr/>
                </a:tc>
              </a:tr>
              <a:tr h="370840">
                <a:tc>
                  <a:txBody>
                    <a:bodyPr/>
                    <a:lstStyle/>
                    <a:p>
                      <a:r>
                        <a:rPr lang="en-US" sz="1400" noProof="0" dirty="0" smtClean="0"/>
                        <a:t>Effluent PO</a:t>
                      </a:r>
                      <a:r>
                        <a:rPr lang="en-US" sz="1400" baseline="-25000" noProof="0" dirty="0" smtClean="0"/>
                        <a:t>4</a:t>
                      </a:r>
                      <a:r>
                        <a:rPr lang="en-US" sz="1400" baseline="30000" noProof="0" dirty="0" smtClean="0"/>
                        <a:t>3-</a:t>
                      </a:r>
                      <a:r>
                        <a:rPr lang="en-US" sz="1400" noProof="0" dirty="0" smtClean="0"/>
                        <a:t> </a:t>
                      </a:r>
                      <a:endParaRPr lang="en-US" sz="1400" noProof="0" dirty="0"/>
                    </a:p>
                  </a:txBody>
                  <a:tcPr/>
                </a:tc>
                <a:tc>
                  <a:txBody>
                    <a:bodyPr/>
                    <a:lstStyle/>
                    <a:p>
                      <a:pPr algn="ctr"/>
                      <a:r>
                        <a:rPr lang="en-US" sz="1200" noProof="0" dirty="0" smtClean="0"/>
                        <a:t>mg.l</a:t>
                      </a:r>
                      <a:r>
                        <a:rPr lang="en-US" sz="1200" baseline="30000" noProof="0" dirty="0" smtClean="0"/>
                        <a:t>-1</a:t>
                      </a:r>
                      <a:endParaRPr lang="en-US" sz="1200" baseline="30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To be compared to local discharge limits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noProof="0" dirty="0" smtClean="0">
                          <a:solidFill>
                            <a:schemeClr val="dk1"/>
                          </a:solidFill>
                          <a:latin typeface="+mn-lt"/>
                          <a:ea typeface="+mn-ea"/>
                          <a:cs typeface="+mn-cs"/>
                        </a:rPr>
                        <a:t>Effluent flow rate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dk1"/>
                          </a:solidFill>
                          <a:latin typeface="+mn-lt"/>
                          <a:ea typeface="+mn-ea"/>
                          <a:cs typeface="+mn-cs"/>
                        </a:rPr>
                        <a:t>l.day</a:t>
                      </a:r>
                      <a:r>
                        <a:rPr lang="en-US" sz="1200" kern="1200" baseline="30000" noProof="0" dirty="0" smtClean="0">
                          <a:solidFill>
                            <a:schemeClr val="dk1"/>
                          </a:solidFill>
                          <a:latin typeface="+mn-lt"/>
                          <a:ea typeface="+mn-ea"/>
                          <a:cs typeface="+mn-cs"/>
                        </a:rPr>
                        <a:t>-1</a:t>
                      </a:r>
                      <a:endParaRPr lang="en-US" sz="1200" kern="1200" baseline="30000" noProof="0" dirty="0">
                        <a:solidFill>
                          <a:schemeClr val="dk1"/>
                        </a:solidFill>
                        <a:latin typeface="+mn-lt"/>
                        <a:ea typeface="+mn-ea"/>
                        <a:cs typeface="+mn-cs"/>
                      </a:endParaRPr>
                    </a:p>
                  </a:txBody>
                  <a:tcPr/>
                </a:tc>
                <a:tc>
                  <a:txBody>
                    <a:bodyPr/>
                    <a:lstStyle/>
                    <a:p>
                      <a:r>
                        <a:rPr lang="en-US" sz="1400" noProof="0" dirty="0" smtClean="0"/>
                        <a:t>Needed</a:t>
                      </a:r>
                      <a:r>
                        <a:rPr lang="en-US" sz="1400" baseline="0" noProof="0" dirty="0" smtClean="0"/>
                        <a:t> to determine wastewater discharge fees</a:t>
                      </a:r>
                      <a:endParaRPr lang="en-US" sz="14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noProof="0" dirty="0" smtClean="0">
                          <a:solidFill>
                            <a:schemeClr val="dk1"/>
                          </a:solidFill>
                          <a:latin typeface="+mn-lt"/>
                          <a:ea typeface="+mn-ea"/>
                          <a:cs typeface="+mn-cs"/>
                        </a:rPr>
                        <a:t>Gaseous emissions</a:t>
                      </a:r>
                      <a:endParaRPr lang="en-US" sz="1400" kern="1200" noProof="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dk1"/>
                          </a:solidFill>
                          <a:latin typeface="+mn-lt"/>
                          <a:ea typeface="+mn-ea"/>
                          <a:cs typeface="+mn-cs"/>
                        </a:rPr>
                        <a:t>ppm SO</a:t>
                      </a:r>
                      <a:r>
                        <a:rPr lang="en-US" sz="1200" kern="1200" baseline="-25000" noProof="0" dirty="0" smtClean="0">
                          <a:solidFill>
                            <a:schemeClr val="dk1"/>
                          </a:solidFill>
                          <a:latin typeface="+mn-lt"/>
                          <a:ea typeface="+mn-ea"/>
                          <a:cs typeface="+mn-cs"/>
                        </a:rPr>
                        <a:t>2</a:t>
                      </a:r>
                      <a:r>
                        <a:rPr lang="en-US" sz="1200" kern="1200" noProof="0" dirty="0" smtClean="0">
                          <a:solidFill>
                            <a:schemeClr val="dk1"/>
                          </a:solidFill>
                          <a:latin typeface="+mn-lt"/>
                          <a:ea typeface="+mn-ea"/>
                          <a:cs typeface="+mn-cs"/>
                        </a:rPr>
                        <a:t>, ppm CO</a:t>
                      </a:r>
                      <a:endParaRPr lang="en-US" sz="1200" kern="1200" noProof="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To be compared to local emissions limits</a:t>
                      </a:r>
                    </a:p>
                  </a:txBody>
                  <a:tcPr/>
                </a:tc>
              </a:tr>
            </a:tbl>
          </a:graphicData>
        </a:graphic>
      </p:graphicFrame>
      <p:sp>
        <p:nvSpPr>
          <p:cNvPr id="7" name="Titolo 1"/>
          <p:cNvSpPr txBox="1">
            <a:spLocks/>
          </p:cNvSpPr>
          <p:nvPr/>
        </p:nvSpPr>
        <p:spPr>
          <a:xfrm>
            <a:off x="467544" y="692696"/>
            <a:ext cx="8532440" cy="576064"/>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 performance</a:t>
            </a:r>
            <a:endParaRPr kumimoji="0" lang="it-IT" altLang="en-US" sz="3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itolo 1"/>
          <p:cNvSpPr txBox="1">
            <a:spLocks/>
          </p:cNvSpPr>
          <p:nvPr/>
        </p:nvSpPr>
        <p:spPr>
          <a:xfrm>
            <a:off x="467544" y="692696"/>
            <a:ext cx="8532440" cy="1080120"/>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 performance</a:t>
            </a:r>
          </a:p>
          <a:p>
            <a:pPr marL="274320" indent="-274320">
              <a:spcBef>
                <a:spcPct val="20000"/>
              </a:spcBef>
              <a:buClr>
                <a:schemeClr val="accent3"/>
              </a:buClr>
              <a:buSzPct val="95000"/>
              <a:defRPr/>
            </a:pPr>
            <a:r>
              <a:rPr lang="en-GB" sz="2000" b="1" dirty="0" smtClean="0"/>
              <a:t>Possible performance indicators from the end user’s point of view</a:t>
            </a:r>
          </a:p>
        </p:txBody>
      </p:sp>
    </p:spTree>
    <p:extLst>
      <p:ext uri="{BB962C8B-B14F-4D97-AF65-F5344CB8AC3E}">
        <p14:creationId xmlns="" xmlns:p14="http://schemas.microsoft.com/office/powerpoint/2010/main" val="2293598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 xmlns:p14="http://schemas.microsoft.com/office/powerpoint/2010/main" val="1641266044"/>
              </p:ext>
            </p:extLst>
          </p:nvPr>
        </p:nvGraphicFramePr>
        <p:xfrm>
          <a:off x="383407" y="2065000"/>
          <a:ext cx="8303393" cy="2804160"/>
        </p:xfrm>
        <a:graphic>
          <a:graphicData uri="http://schemas.openxmlformats.org/drawingml/2006/table">
            <a:tbl>
              <a:tblPr firstRow="1" bandRow="1">
                <a:tableStyleId>{5C22544A-7EE6-4342-B048-85BDC9FD1C3A}</a:tableStyleId>
              </a:tblPr>
              <a:tblGrid>
                <a:gridCol w="2827688"/>
                <a:gridCol w="2054097"/>
                <a:gridCol w="1825864"/>
                <a:gridCol w="1595744"/>
              </a:tblGrid>
              <a:tr h="370840">
                <a:tc>
                  <a:txBody>
                    <a:bodyPr/>
                    <a:lstStyle/>
                    <a:p>
                      <a:pPr algn="ctr"/>
                      <a:r>
                        <a:rPr lang="fr-CH" sz="1600" dirty="0" err="1" smtClean="0"/>
                        <a:t>Indicator</a:t>
                      </a:r>
                      <a:endParaRPr lang="fr-CH" sz="1600" dirty="0"/>
                    </a:p>
                  </a:txBody>
                  <a:tcPr/>
                </a:tc>
                <a:tc>
                  <a:txBody>
                    <a:bodyPr/>
                    <a:lstStyle/>
                    <a:p>
                      <a:pPr algn="ctr"/>
                      <a:r>
                        <a:rPr lang="fr-CH" sz="1600" dirty="0" err="1" smtClean="0"/>
                        <a:t>Units</a:t>
                      </a:r>
                      <a:endParaRPr lang="fr-CH" sz="1600" dirty="0"/>
                    </a:p>
                  </a:txBody>
                  <a:tcPr/>
                </a:tc>
                <a:tc>
                  <a:txBody>
                    <a:bodyPr/>
                    <a:lstStyle/>
                    <a:p>
                      <a:pPr algn="ctr"/>
                      <a:r>
                        <a:rPr lang="fr-CH" sz="1600" dirty="0" err="1" smtClean="0"/>
                        <a:t>Bench-scale</a:t>
                      </a:r>
                      <a:r>
                        <a:rPr lang="fr-CH" sz="1600" baseline="0" dirty="0" smtClean="0"/>
                        <a:t> </a:t>
                      </a:r>
                    </a:p>
                    <a:p>
                      <a:pPr algn="ctr"/>
                      <a:r>
                        <a:rPr lang="fr-CH" sz="1600" baseline="0" dirty="0" smtClean="0"/>
                        <a:t>(20 </a:t>
                      </a:r>
                      <a:r>
                        <a:rPr lang="fr-CH" sz="1600" baseline="0" dirty="0" err="1" smtClean="0"/>
                        <a:t>liters</a:t>
                      </a:r>
                      <a:r>
                        <a:rPr lang="fr-CH" sz="1600" baseline="0" dirty="0" smtClean="0"/>
                        <a:t>)</a:t>
                      </a:r>
                      <a:endParaRPr lang="fr-CH" sz="1600" dirty="0"/>
                    </a:p>
                  </a:txBody>
                  <a:tcPr/>
                </a:tc>
                <a:tc>
                  <a:txBody>
                    <a:bodyPr/>
                    <a:lstStyle/>
                    <a:p>
                      <a:pPr algn="ctr"/>
                      <a:r>
                        <a:rPr lang="fr-CH" sz="1600" dirty="0" smtClean="0"/>
                        <a:t>Pilot-</a:t>
                      </a:r>
                      <a:r>
                        <a:rPr lang="fr-CH" sz="1600" dirty="0" err="1" smtClean="0"/>
                        <a:t>scale</a:t>
                      </a:r>
                      <a:r>
                        <a:rPr lang="fr-CH" sz="1600" baseline="0" dirty="0" smtClean="0"/>
                        <a:t> </a:t>
                      </a:r>
                    </a:p>
                    <a:p>
                      <a:pPr algn="ctr"/>
                      <a:r>
                        <a:rPr lang="fr-CH" sz="1600" baseline="0" dirty="0" smtClean="0"/>
                        <a:t>(650 </a:t>
                      </a:r>
                      <a:r>
                        <a:rPr lang="fr-CH" sz="1600" baseline="0" dirty="0" err="1" smtClean="0"/>
                        <a:t>liters</a:t>
                      </a:r>
                      <a:r>
                        <a:rPr lang="fr-CH" sz="1600" baseline="0" dirty="0" smtClean="0"/>
                        <a:t>)</a:t>
                      </a:r>
                      <a:endParaRPr lang="fr-CH" sz="16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dirty="0" smtClean="0"/>
                        <a:t>Organic loading rate</a:t>
                      </a:r>
                    </a:p>
                  </a:txBody>
                  <a:tcPr anchor="ctr"/>
                </a:tc>
                <a:tc>
                  <a:txBody>
                    <a:bodyPr/>
                    <a:lstStyle/>
                    <a:p>
                      <a:pPr algn="ctr"/>
                      <a:r>
                        <a:rPr lang="en-GB" sz="1200" noProof="0" dirty="0" smtClean="0"/>
                        <a:t>kg VS.m</a:t>
                      </a:r>
                      <a:r>
                        <a:rPr lang="en-GB" sz="1200" baseline="30000" noProof="0" dirty="0" smtClean="0"/>
                        <a:t>-3</a:t>
                      </a:r>
                      <a:r>
                        <a:rPr lang="en-GB" sz="1200" baseline="0" noProof="0" dirty="0" smtClean="0"/>
                        <a:t> digester.day</a:t>
                      </a:r>
                      <a:r>
                        <a:rPr lang="en-GB" sz="1200" baseline="30000" noProof="0" dirty="0" smtClean="0"/>
                        <a:t>-1</a:t>
                      </a:r>
                      <a:endParaRPr lang="en-GB" sz="1200" baseline="30000" noProof="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Up to 5,5 kg VS</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600" kern="1200" dirty="0">
                          <a:solidFill>
                            <a:schemeClr val="dk1"/>
                          </a:solidFill>
                          <a:latin typeface="+mn-lt"/>
                          <a:ea typeface="+mn-ea"/>
                          <a:cs typeface="+mn-cs"/>
                        </a:rPr>
                        <a:t>1,3 to 3 kg VS</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dirty="0" smtClean="0"/>
                        <a:t>Hydraulic retention time</a:t>
                      </a:r>
                    </a:p>
                  </a:txBody>
                  <a:tcPr anchor="ctr"/>
                </a:tc>
                <a:tc>
                  <a:txBody>
                    <a:bodyPr/>
                    <a:lstStyle/>
                    <a:p>
                      <a:pPr algn="ctr"/>
                      <a:r>
                        <a:rPr lang="en-GB" sz="1200" noProof="0" dirty="0" smtClean="0"/>
                        <a:t>Days</a:t>
                      </a:r>
                      <a:endParaRPr lang="en-GB" sz="1200" noProof="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600" kern="1200" dirty="0" smtClean="0">
                          <a:solidFill>
                            <a:schemeClr val="tx1"/>
                          </a:solidFill>
                          <a:latin typeface="+mn-lt"/>
                          <a:ea typeface="+mn-ea"/>
                          <a:cs typeface="+mn-cs"/>
                        </a:rPr>
                        <a:t>17.5 </a:t>
                      </a:r>
                      <a:r>
                        <a:rPr lang="fr-CH" sz="1600" kern="1200" dirty="0">
                          <a:solidFill>
                            <a:schemeClr val="tx1"/>
                          </a:solidFill>
                          <a:latin typeface="+mn-lt"/>
                          <a:ea typeface="+mn-ea"/>
                          <a:cs typeface="+mn-cs"/>
                        </a:rPr>
                        <a:t>to </a:t>
                      </a:r>
                      <a:r>
                        <a:rPr lang="fr-CH" sz="1600" kern="1200" dirty="0" smtClean="0">
                          <a:solidFill>
                            <a:schemeClr val="tx1"/>
                          </a:solidFill>
                          <a:latin typeface="+mn-lt"/>
                          <a:ea typeface="+mn-ea"/>
                          <a:cs typeface="+mn-cs"/>
                        </a:rPr>
                        <a:t>30</a:t>
                      </a:r>
                      <a:endParaRPr lang="fr-CH" sz="1600" kern="1200" dirty="0">
                        <a:solidFill>
                          <a:schemeClr val="tx1"/>
                        </a:solidFill>
                        <a:latin typeface="+mn-lt"/>
                        <a:ea typeface="+mn-ea"/>
                        <a:cs typeface="+mn-cs"/>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600" kern="1200">
                          <a:solidFill>
                            <a:schemeClr val="dk1"/>
                          </a:solidFill>
                          <a:latin typeface="+mn-lt"/>
                          <a:ea typeface="+mn-ea"/>
                          <a:cs typeface="+mn-cs"/>
                        </a:rPr>
                        <a:t>20 to 38</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dirty="0" smtClean="0"/>
                        <a:t>Biogas yield</a:t>
                      </a:r>
                    </a:p>
                  </a:txBody>
                  <a:tcPr anchor="ctr"/>
                </a:tc>
                <a:tc>
                  <a:txBody>
                    <a:bodyPr/>
                    <a:lstStyle/>
                    <a:p>
                      <a:pPr algn="ctr"/>
                      <a:r>
                        <a:rPr lang="en-GB" sz="1200" baseline="0" noProof="0" dirty="0" smtClean="0"/>
                        <a:t>m</a:t>
                      </a:r>
                      <a:r>
                        <a:rPr lang="en-GB" sz="1200" baseline="30000" noProof="0" dirty="0" smtClean="0"/>
                        <a:t>3</a:t>
                      </a:r>
                      <a:r>
                        <a:rPr lang="en-GB" sz="1200" noProof="0" dirty="0" smtClean="0"/>
                        <a:t> biogas.kg</a:t>
                      </a:r>
                      <a:r>
                        <a:rPr lang="en-GB" sz="1200" baseline="30000" noProof="0" dirty="0" smtClean="0"/>
                        <a:t>-1</a:t>
                      </a:r>
                      <a:r>
                        <a:rPr lang="en-GB" sz="1200" noProof="0" dirty="0" smtClean="0"/>
                        <a:t> VS loaded</a:t>
                      </a:r>
                      <a:endParaRPr lang="en-GB" sz="1200" noProof="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600" kern="1200" dirty="0">
                          <a:solidFill>
                            <a:schemeClr val="tx1"/>
                          </a:solidFill>
                          <a:latin typeface="+mn-lt"/>
                          <a:ea typeface="+mn-ea"/>
                          <a:cs typeface="+mn-cs"/>
                        </a:rPr>
                        <a:t>0.5 to 1.3</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600" kern="1200" dirty="0" smtClean="0">
                          <a:solidFill>
                            <a:schemeClr val="dk1"/>
                          </a:solidFill>
                          <a:latin typeface="+mn-lt"/>
                          <a:ea typeface="+mn-ea"/>
                          <a:cs typeface="+mn-cs"/>
                        </a:rPr>
                        <a:t>0.6 to 1</a:t>
                      </a:r>
                      <a:endParaRPr lang="fr-CH" sz="1600" kern="1200" dirty="0">
                        <a:solidFill>
                          <a:schemeClr val="dk1"/>
                        </a:solidFill>
                        <a:latin typeface="+mn-lt"/>
                        <a:ea typeface="+mn-ea"/>
                        <a:cs typeface="+mn-cs"/>
                      </a:endParaRPr>
                    </a:p>
                  </a:txBody>
                  <a:tcPr marL="9525" marR="9525" marT="9525" marB="0" anchor="ctr"/>
                </a:tc>
              </a:tr>
              <a:tr h="370840">
                <a:tc>
                  <a:txBody>
                    <a:bodyPr/>
                    <a:lstStyle/>
                    <a:p>
                      <a:pPr algn="ctr"/>
                      <a:r>
                        <a:rPr lang="en-GB" sz="1600" noProof="0" dirty="0" smtClean="0"/>
                        <a:t>Volumetric productivity</a:t>
                      </a:r>
                      <a:endParaRPr lang="en-GB" sz="1600" noProof="0" dirty="0"/>
                    </a:p>
                  </a:txBody>
                  <a:tcPr anchor="ctr"/>
                </a:tc>
                <a:tc>
                  <a:txBody>
                    <a:bodyPr/>
                    <a:lstStyle/>
                    <a:p>
                      <a:pPr algn="ctr"/>
                      <a:r>
                        <a:rPr lang="en-GB" sz="1200" noProof="0" dirty="0" smtClean="0"/>
                        <a:t>m</a:t>
                      </a:r>
                      <a:r>
                        <a:rPr lang="en-GB" sz="1200" baseline="30000" noProof="0" dirty="0" smtClean="0"/>
                        <a:t>3</a:t>
                      </a:r>
                      <a:r>
                        <a:rPr lang="en-GB" sz="1200" noProof="0" dirty="0" smtClean="0"/>
                        <a:t> biogas.m</a:t>
                      </a:r>
                      <a:r>
                        <a:rPr lang="en-GB" sz="1200" baseline="30000" noProof="0" dirty="0" smtClean="0"/>
                        <a:t>-3</a:t>
                      </a:r>
                      <a:r>
                        <a:rPr lang="en-GB" sz="1200" noProof="0" dirty="0" smtClean="0"/>
                        <a:t> digester.day</a:t>
                      </a:r>
                      <a:r>
                        <a:rPr lang="en-GB" sz="1200" baseline="30000" noProof="0" dirty="0" smtClean="0"/>
                        <a:t>-1</a:t>
                      </a:r>
                      <a:endParaRPr lang="en-GB" sz="1200" baseline="30000" noProof="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600" kern="1200" dirty="0">
                          <a:solidFill>
                            <a:schemeClr val="tx1"/>
                          </a:solidFill>
                          <a:latin typeface="+mn-lt"/>
                          <a:ea typeface="+mn-ea"/>
                          <a:cs typeface="+mn-cs"/>
                        </a:rPr>
                        <a:t>1 to 7</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600" kern="1200" dirty="0">
                          <a:solidFill>
                            <a:schemeClr val="dk1"/>
                          </a:solidFill>
                          <a:latin typeface="+mn-lt"/>
                          <a:ea typeface="+mn-ea"/>
                          <a:cs typeface="+mn-cs"/>
                        </a:rPr>
                        <a:t>0.8 to 2.2</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dirty="0" smtClean="0"/>
                        <a:t>Methane content of biogas</a:t>
                      </a:r>
                    </a:p>
                  </a:txBody>
                  <a:tcPr anchor="ctr"/>
                </a:tc>
                <a:tc>
                  <a:txBody>
                    <a:bodyPr/>
                    <a:lstStyle/>
                    <a:p>
                      <a:pPr algn="ctr"/>
                      <a:r>
                        <a:rPr lang="en-GB" sz="1200" noProof="0" dirty="0" smtClean="0"/>
                        <a:t>% volume</a:t>
                      </a:r>
                      <a:endParaRPr lang="en-GB" sz="1200" noProof="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600" kern="1200" dirty="0">
                          <a:solidFill>
                            <a:schemeClr val="tx1"/>
                          </a:solidFill>
                          <a:latin typeface="+mn-lt"/>
                          <a:ea typeface="+mn-ea"/>
                          <a:cs typeface="+mn-cs"/>
                        </a:rPr>
                        <a:t>52 to 72%</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600" kern="1200" dirty="0">
                          <a:solidFill>
                            <a:schemeClr val="dk1"/>
                          </a:solidFill>
                          <a:latin typeface="+mn-lt"/>
                          <a:ea typeface="+mn-ea"/>
                          <a:cs typeface="+mn-cs"/>
                        </a:rPr>
                        <a:t>50 to </a:t>
                      </a:r>
                      <a:r>
                        <a:rPr lang="fr-CH" sz="1600" kern="1200" dirty="0" smtClean="0">
                          <a:solidFill>
                            <a:schemeClr val="dk1"/>
                          </a:solidFill>
                          <a:latin typeface="+mn-lt"/>
                          <a:ea typeface="+mn-ea"/>
                          <a:cs typeface="+mn-cs"/>
                        </a:rPr>
                        <a:t>64%</a:t>
                      </a:r>
                      <a:endParaRPr lang="fr-CH" sz="1600" kern="1200" dirty="0">
                        <a:solidFill>
                          <a:schemeClr val="dk1"/>
                        </a:solidFill>
                        <a:latin typeface="+mn-lt"/>
                        <a:ea typeface="+mn-ea"/>
                        <a:cs typeface="+mn-cs"/>
                      </a:endParaRP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dirty="0" smtClean="0"/>
                        <a:t>Volatile solids removal</a:t>
                      </a:r>
                    </a:p>
                  </a:txBody>
                  <a:tcPr anchor="ctr"/>
                </a:tc>
                <a:tc>
                  <a:txBody>
                    <a:bodyPr/>
                    <a:lstStyle/>
                    <a:p>
                      <a:pPr algn="ctr"/>
                      <a:r>
                        <a:rPr lang="en-GB" sz="1200" noProof="0" dirty="0" smtClean="0"/>
                        <a:t>% of loaded volatile solids</a:t>
                      </a:r>
                      <a:endParaRPr lang="en-GB" sz="1200" noProof="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600" kern="1200" dirty="0" smtClean="0">
                          <a:solidFill>
                            <a:schemeClr val="tx1"/>
                          </a:solidFill>
                          <a:latin typeface="+mn-lt"/>
                          <a:ea typeface="+mn-ea"/>
                          <a:cs typeface="+mn-cs"/>
                        </a:rPr>
                        <a:t>Up to 75%</a:t>
                      </a:r>
                      <a:endParaRPr lang="fr-CH" sz="1600" kern="1200" dirty="0">
                        <a:solidFill>
                          <a:schemeClr val="tx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600" kern="1200" dirty="0" smtClean="0">
                          <a:solidFill>
                            <a:schemeClr val="dk1"/>
                          </a:solidFill>
                          <a:latin typeface="+mn-lt"/>
                          <a:ea typeface="+mn-ea"/>
                          <a:cs typeface="+mn-cs"/>
                        </a:rPr>
                        <a:t>92%</a:t>
                      </a:r>
                      <a:endParaRPr lang="fr-CH" sz="1600" kern="1200" dirty="0">
                        <a:solidFill>
                          <a:schemeClr val="dk1"/>
                        </a:solidFill>
                        <a:latin typeface="+mn-lt"/>
                        <a:ea typeface="+mn-ea"/>
                        <a:cs typeface="+mn-cs"/>
                      </a:endParaRPr>
                    </a:p>
                  </a:txBody>
                  <a:tcPr marL="9525" marR="9525" marT="9525" marB="0" anchor="ctr"/>
                </a:tc>
              </a:tr>
            </a:tbl>
          </a:graphicData>
        </a:graphic>
      </p:graphicFrame>
      <p:sp>
        <p:nvSpPr>
          <p:cNvPr id="6" name="Titolo 1"/>
          <p:cNvSpPr txBox="1">
            <a:spLocks/>
          </p:cNvSpPr>
          <p:nvPr/>
        </p:nvSpPr>
        <p:spPr>
          <a:xfrm>
            <a:off x="467544" y="692696"/>
            <a:ext cx="8532440" cy="1224136"/>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results</a:t>
            </a:r>
            <a:endParaRPr kumimoji="0" lang="it-IT" altLang="en-US" sz="3800" b="0" i="0" u="none" strike="noStrike" kern="1200" cap="none" spc="0" normalizeH="0" baseline="0" noProof="0" dirty="0" smtClean="0">
              <a:ln>
                <a:noFill/>
              </a:ln>
              <a:solidFill>
                <a:srgbClr val="0099FF"/>
              </a:solidFill>
              <a:effectLst/>
              <a:uLnTx/>
              <a:uFillTx/>
              <a:latin typeface="+mj-lt"/>
              <a:ea typeface="+mj-ea"/>
              <a:cs typeface="+mj-cs"/>
            </a:endParaRPr>
          </a:p>
          <a:p>
            <a:pPr marL="274320" indent="-274320">
              <a:spcBef>
                <a:spcPct val="20000"/>
              </a:spcBef>
              <a:buClr>
                <a:schemeClr val="accent3"/>
              </a:buClr>
              <a:buSzPct val="95000"/>
              <a:defRPr/>
            </a:pPr>
            <a:r>
              <a:rPr lang="fr-CH" sz="2000" b="1" dirty="0" err="1" smtClean="0"/>
              <a:t>Results</a:t>
            </a:r>
            <a:r>
              <a:rPr lang="fr-CH" sz="2000" b="1" dirty="0" smtClean="0"/>
              <a:t> </a:t>
            </a:r>
            <a:r>
              <a:rPr lang="fr-CH" sz="2000" b="1" dirty="0" err="1" smtClean="0"/>
              <a:t>from</a:t>
            </a:r>
            <a:r>
              <a:rPr lang="fr-CH" sz="2000" b="1" dirty="0" smtClean="0"/>
              <a:t> </a:t>
            </a:r>
            <a:r>
              <a:rPr lang="fr-CH" sz="2000" b="1" dirty="0" err="1" smtClean="0"/>
              <a:t>bench</a:t>
            </a:r>
            <a:r>
              <a:rPr lang="fr-CH" sz="2000" b="1" dirty="0" smtClean="0"/>
              <a:t>-</a:t>
            </a:r>
            <a:r>
              <a:rPr lang="fr-CH" sz="2000" b="1" dirty="0" err="1" smtClean="0"/>
              <a:t>scale</a:t>
            </a:r>
            <a:r>
              <a:rPr lang="fr-CH" sz="2000" b="1" dirty="0" smtClean="0"/>
              <a:t> and pilot </a:t>
            </a:r>
            <a:r>
              <a:rPr lang="fr-CH" sz="2000" b="1" dirty="0" err="1" smtClean="0"/>
              <a:t>testing</a:t>
            </a:r>
            <a:r>
              <a:rPr lang="fr-CH" sz="2000" b="1" dirty="0" smtClean="0"/>
              <a:t> of restaurant </a:t>
            </a:r>
            <a:r>
              <a:rPr lang="fr-CH" sz="2000" b="1" dirty="0" err="1" smtClean="0"/>
              <a:t>wastes</a:t>
            </a:r>
            <a:endParaRPr lang="fr-CH" sz="2000" b="1" dirty="0" smtClean="0"/>
          </a:p>
        </p:txBody>
      </p:sp>
    </p:spTree>
    <p:extLst>
      <p:ext uri="{BB962C8B-B14F-4D97-AF65-F5344CB8AC3E}">
        <p14:creationId xmlns="" xmlns:p14="http://schemas.microsoft.com/office/powerpoint/2010/main" val="2138385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 xmlns:p14="http://schemas.microsoft.com/office/powerpoint/2010/main" val="1057101319"/>
              </p:ext>
            </p:extLst>
          </p:nvPr>
        </p:nvGraphicFramePr>
        <p:xfrm>
          <a:off x="179513" y="1712168"/>
          <a:ext cx="8712968" cy="5029200"/>
        </p:xfrm>
        <a:graphic>
          <a:graphicData uri="http://schemas.openxmlformats.org/drawingml/2006/table">
            <a:tbl>
              <a:tblPr firstRow="1" bandRow="1">
                <a:tableStyleId>{5C22544A-7EE6-4342-B048-85BDC9FD1C3A}</a:tableStyleId>
              </a:tblPr>
              <a:tblGrid>
                <a:gridCol w="2422980"/>
                <a:gridCol w="2937544"/>
                <a:gridCol w="1883042"/>
                <a:gridCol w="1469402"/>
              </a:tblGrid>
              <a:tr h="370840">
                <a:tc>
                  <a:txBody>
                    <a:bodyPr/>
                    <a:lstStyle/>
                    <a:p>
                      <a:pPr algn="ctr"/>
                      <a:r>
                        <a:rPr lang="fr-CH" sz="1600" dirty="0" err="1" smtClean="0"/>
                        <a:t>Indicator</a:t>
                      </a:r>
                      <a:endParaRPr lang="fr-CH" sz="1600" dirty="0"/>
                    </a:p>
                  </a:txBody>
                  <a:tcPr/>
                </a:tc>
                <a:tc>
                  <a:txBody>
                    <a:bodyPr/>
                    <a:lstStyle/>
                    <a:p>
                      <a:pPr algn="ctr"/>
                      <a:r>
                        <a:rPr lang="fr-CH" sz="1600" dirty="0" err="1" smtClean="0"/>
                        <a:t>Units</a:t>
                      </a:r>
                      <a:endParaRPr lang="fr-CH" sz="1600" dirty="0"/>
                    </a:p>
                  </a:txBody>
                  <a:tcPr/>
                </a:tc>
                <a:tc>
                  <a:txBody>
                    <a:bodyPr/>
                    <a:lstStyle/>
                    <a:p>
                      <a:pPr algn="ctr"/>
                      <a:r>
                        <a:rPr lang="fr-CH" sz="1600" dirty="0" err="1" smtClean="0"/>
                        <a:t>Bench-scale</a:t>
                      </a:r>
                      <a:r>
                        <a:rPr lang="fr-CH" sz="1600" baseline="0" dirty="0" smtClean="0"/>
                        <a:t> </a:t>
                      </a:r>
                    </a:p>
                    <a:p>
                      <a:pPr algn="ctr"/>
                      <a:r>
                        <a:rPr lang="fr-CH" sz="1600" baseline="0" dirty="0" smtClean="0"/>
                        <a:t>(20 </a:t>
                      </a:r>
                      <a:r>
                        <a:rPr lang="fr-CH" sz="1600" baseline="0" dirty="0" err="1" smtClean="0"/>
                        <a:t>liters</a:t>
                      </a:r>
                      <a:r>
                        <a:rPr lang="fr-CH" sz="1600" baseline="0" dirty="0" smtClean="0"/>
                        <a:t>)</a:t>
                      </a:r>
                      <a:endParaRPr lang="fr-CH" sz="1600" dirty="0"/>
                    </a:p>
                  </a:txBody>
                  <a:tcPr/>
                </a:tc>
                <a:tc>
                  <a:txBody>
                    <a:bodyPr/>
                    <a:lstStyle/>
                    <a:p>
                      <a:pPr algn="ctr"/>
                      <a:r>
                        <a:rPr lang="fr-CH" sz="1600" dirty="0" smtClean="0"/>
                        <a:t>Pilot-</a:t>
                      </a:r>
                      <a:r>
                        <a:rPr lang="fr-CH" sz="1600" dirty="0" err="1" smtClean="0"/>
                        <a:t>scale</a:t>
                      </a:r>
                      <a:r>
                        <a:rPr lang="fr-CH" sz="1600" baseline="0" dirty="0" smtClean="0"/>
                        <a:t> </a:t>
                      </a:r>
                    </a:p>
                    <a:p>
                      <a:pPr algn="ctr"/>
                      <a:r>
                        <a:rPr lang="fr-CH" sz="1600" baseline="0" dirty="0" smtClean="0"/>
                        <a:t>(650 </a:t>
                      </a:r>
                      <a:r>
                        <a:rPr lang="fr-CH" sz="1600" baseline="0" dirty="0" err="1" smtClean="0"/>
                        <a:t>liters</a:t>
                      </a:r>
                      <a:r>
                        <a:rPr lang="fr-CH" sz="1600" baseline="0" dirty="0" smtClean="0"/>
                        <a:t>)</a:t>
                      </a:r>
                      <a:endParaRPr lang="fr-CH" sz="1600" dirty="0"/>
                    </a:p>
                  </a:txBody>
                  <a:tcPr/>
                </a:tc>
              </a:tr>
              <a:tr h="370840">
                <a:tc>
                  <a:txBody>
                    <a:bodyPr/>
                    <a:lstStyle/>
                    <a:p>
                      <a:pPr algn="l" fontAlgn="b"/>
                      <a:r>
                        <a:rPr lang="fr-CH" sz="1600" b="0" i="0" u="none" strike="noStrike" dirty="0" err="1">
                          <a:solidFill>
                            <a:srgbClr val="000000"/>
                          </a:solidFill>
                          <a:effectLst/>
                          <a:latin typeface="Calibri" panose="020F0502020204030204" pitchFamily="34" charset="0"/>
                        </a:rPr>
                        <a:t>Waste</a:t>
                      </a:r>
                      <a:r>
                        <a:rPr lang="fr-CH" sz="1600" b="0" i="0" u="none" strike="noStrike" dirty="0">
                          <a:solidFill>
                            <a:srgbClr val="000000"/>
                          </a:solidFill>
                          <a:effectLst/>
                          <a:latin typeface="Calibri" panose="020F0502020204030204" pitchFamily="34" charset="0"/>
                        </a:rPr>
                        <a:t> </a:t>
                      </a:r>
                      <a:r>
                        <a:rPr lang="fr-CH" sz="1600" b="0" i="0" u="none" strike="noStrike" dirty="0" err="1">
                          <a:solidFill>
                            <a:srgbClr val="000000"/>
                          </a:solidFill>
                          <a:effectLst/>
                          <a:latin typeface="Calibri" panose="020F0502020204030204" pitchFamily="34" charset="0"/>
                        </a:rPr>
                        <a:t>treatment</a:t>
                      </a:r>
                      <a:r>
                        <a:rPr lang="fr-CH" sz="1600" b="0" i="0" u="none" strike="noStrike" dirty="0">
                          <a:solidFill>
                            <a:srgbClr val="000000"/>
                          </a:solidFill>
                          <a:effectLst/>
                          <a:latin typeface="Calibri" panose="020F0502020204030204" pitchFamily="34" charset="0"/>
                        </a:rPr>
                        <a:t> </a:t>
                      </a:r>
                      <a:r>
                        <a:rPr lang="fr-CH" sz="1600" b="0" i="0" u="none" strike="noStrike" dirty="0" err="1">
                          <a:solidFill>
                            <a:srgbClr val="000000"/>
                          </a:solidFill>
                          <a:effectLst/>
                          <a:latin typeface="Calibri" panose="020F0502020204030204" pitchFamily="34" charset="0"/>
                        </a:rPr>
                        <a:t>capacity</a:t>
                      </a:r>
                      <a:endParaRPr lang="fr-CH"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CH" sz="1200" b="0" i="0" u="none" strike="noStrike" dirty="0">
                          <a:solidFill>
                            <a:srgbClr val="000000"/>
                          </a:solidFill>
                          <a:effectLst/>
                          <a:latin typeface="Calibri" panose="020F0502020204030204" pitchFamily="34" charset="0"/>
                        </a:rPr>
                        <a:t>k</a:t>
                      </a:r>
                      <a:r>
                        <a:rPr lang="fr-CH" sz="1200" b="0" i="0" u="none" strike="noStrike" dirty="0" smtClean="0">
                          <a:solidFill>
                            <a:srgbClr val="000000"/>
                          </a:solidFill>
                          <a:effectLst/>
                          <a:latin typeface="Calibri" panose="020F0502020204030204" pitchFamily="34" charset="0"/>
                        </a:rPr>
                        <a:t>g </a:t>
                      </a:r>
                      <a:r>
                        <a:rPr lang="fr-CH" sz="1200" b="0" i="0" u="none" strike="noStrike" dirty="0" err="1">
                          <a:solidFill>
                            <a:srgbClr val="000000"/>
                          </a:solidFill>
                          <a:effectLst/>
                          <a:latin typeface="Calibri" panose="020F0502020204030204" pitchFamily="34" charset="0"/>
                        </a:rPr>
                        <a:t>wet</a:t>
                      </a:r>
                      <a:r>
                        <a:rPr lang="fr-CH" sz="1200" b="0" i="0" u="none" strike="noStrike" dirty="0">
                          <a:solidFill>
                            <a:srgbClr val="000000"/>
                          </a:solidFill>
                          <a:effectLst/>
                          <a:latin typeface="Calibri" panose="020F0502020204030204" pitchFamily="34" charset="0"/>
                        </a:rPr>
                        <a:t> wastes.m</a:t>
                      </a:r>
                      <a:r>
                        <a:rPr lang="fr-CH" sz="1200" b="0" i="0" u="none" strike="noStrike" baseline="30000" dirty="0">
                          <a:solidFill>
                            <a:srgbClr val="000000"/>
                          </a:solidFill>
                          <a:effectLst/>
                          <a:latin typeface="Calibri" panose="020F0502020204030204" pitchFamily="34" charset="0"/>
                        </a:rPr>
                        <a:t>-3</a:t>
                      </a:r>
                      <a:r>
                        <a:rPr lang="fr-CH" sz="1200" b="0" i="0" u="none" strike="noStrike" dirty="0">
                          <a:solidFill>
                            <a:srgbClr val="000000"/>
                          </a:solidFill>
                          <a:effectLst/>
                          <a:latin typeface="Calibri" panose="020F0502020204030204" pitchFamily="34" charset="0"/>
                        </a:rPr>
                        <a:t> digester.day</a:t>
                      </a:r>
                      <a:r>
                        <a:rPr lang="fr-CH" sz="1200" b="0" i="0" u="none" strike="noStrike" baseline="30000" dirty="0">
                          <a:solidFill>
                            <a:srgbClr val="000000"/>
                          </a:solidFill>
                          <a:effectLst/>
                          <a:latin typeface="Calibri" panose="020F0502020204030204" pitchFamily="34" charset="0"/>
                        </a:rPr>
                        <a:t>-1</a:t>
                      </a:r>
                    </a:p>
                  </a:txBody>
                  <a:tcPr marL="9525" marR="9525" marT="9525" marB="0" anchor="ctr"/>
                </a:tc>
                <a:tc>
                  <a:txBody>
                    <a:bodyPr/>
                    <a:lstStyle/>
                    <a:p>
                      <a:pPr algn="ctr" fontAlgn="b"/>
                      <a:r>
                        <a:rPr lang="fr-CH" sz="1600" b="0" i="0" u="none" strike="noStrike" dirty="0" smtClean="0">
                          <a:solidFill>
                            <a:schemeClr val="tx1"/>
                          </a:solidFill>
                          <a:effectLst/>
                          <a:latin typeface="Calibri" panose="020F0502020204030204" pitchFamily="34" charset="0"/>
                        </a:rPr>
                        <a:t>75</a:t>
                      </a:r>
                      <a:endParaRPr lang="fr-CH"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fr-CH" sz="1600" b="0" i="0" u="none" strike="noStrike" dirty="0">
                          <a:solidFill>
                            <a:srgbClr val="000000"/>
                          </a:solidFill>
                          <a:effectLst/>
                          <a:latin typeface="Calibri" panose="020F0502020204030204" pitchFamily="34" charset="0"/>
                        </a:rPr>
                        <a:t>50</a:t>
                      </a:r>
                    </a:p>
                  </a:txBody>
                  <a:tcPr marL="9525" marR="9525" marT="9525" marB="0" anchor="ctr"/>
                </a:tc>
              </a:tr>
              <a:tr h="370840">
                <a:tc>
                  <a:txBody>
                    <a:bodyPr/>
                    <a:lstStyle/>
                    <a:p>
                      <a:pPr algn="l" fontAlgn="b"/>
                      <a:r>
                        <a:rPr lang="fr-CH" sz="1600" b="0" i="0" u="none" strike="noStrike" dirty="0" err="1">
                          <a:solidFill>
                            <a:srgbClr val="000000"/>
                          </a:solidFill>
                          <a:effectLst/>
                          <a:latin typeface="Calibri" panose="020F0502020204030204" pitchFamily="34" charset="0"/>
                        </a:rPr>
                        <a:t>Space</a:t>
                      </a:r>
                      <a:r>
                        <a:rPr lang="fr-CH" sz="1600" b="0" i="0" u="none" strike="noStrike" dirty="0">
                          <a:solidFill>
                            <a:srgbClr val="000000"/>
                          </a:solidFill>
                          <a:effectLst/>
                          <a:latin typeface="Calibri" panose="020F0502020204030204" pitchFamily="34" charset="0"/>
                        </a:rPr>
                        <a:t> </a:t>
                      </a:r>
                      <a:r>
                        <a:rPr lang="fr-CH" sz="1600" b="0" i="0" u="none" strike="noStrike" dirty="0" err="1">
                          <a:solidFill>
                            <a:srgbClr val="000000"/>
                          </a:solidFill>
                          <a:effectLst/>
                          <a:latin typeface="Calibri" panose="020F0502020204030204" pitchFamily="34" charset="0"/>
                        </a:rPr>
                        <a:t>requirements</a:t>
                      </a:r>
                      <a:endParaRPr lang="fr-CH"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a:t>
                      </a:r>
                      <a:r>
                        <a:rPr lang="en-US" sz="1200" b="0" i="0" u="none" strike="noStrike" baseline="30000" dirty="0">
                          <a:solidFill>
                            <a:srgbClr val="000000"/>
                          </a:solidFill>
                          <a:effectLst/>
                          <a:latin typeface="Calibri" panose="020F0502020204030204" pitchFamily="34" charset="0"/>
                        </a:rPr>
                        <a:t>2</a:t>
                      </a:r>
                      <a:r>
                        <a:rPr lang="en-US" sz="1200" b="0" i="0" u="none" strike="noStrike" dirty="0">
                          <a:solidFill>
                            <a:srgbClr val="000000"/>
                          </a:solidFill>
                          <a:effectLst/>
                          <a:latin typeface="Calibri" panose="020F0502020204030204" pitchFamily="34" charset="0"/>
                        </a:rPr>
                        <a:t> floor </a:t>
                      </a:r>
                      <a:r>
                        <a:rPr lang="en-US" sz="1200" b="0" i="0" u="none" strike="noStrike" dirty="0" smtClean="0">
                          <a:solidFill>
                            <a:srgbClr val="000000"/>
                          </a:solidFill>
                          <a:effectLst/>
                          <a:latin typeface="Calibri" panose="020F0502020204030204" pitchFamily="34" charset="0"/>
                        </a:rPr>
                        <a:t>space.100 </a:t>
                      </a:r>
                      <a:r>
                        <a:rPr lang="en-US" sz="1200" b="0" i="0" u="none" strike="noStrike" dirty="0">
                          <a:solidFill>
                            <a:srgbClr val="000000"/>
                          </a:solidFill>
                          <a:effectLst/>
                          <a:latin typeface="Calibri" panose="020F0502020204030204" pitchFamily="34" charset="0"/>
                        </a:rPr>
                        <a:t>kg</a:t>
                      </a:r>
                      <a:r>
                        <a:rPr lang="en-US" sz="1200" b="0" i="0" u="none" strike="noStrike" baseline="30000" dirty="0">
                          <a:solidFill>
                            <a:srgbClr val="000000"/>
                          </a:solidFill>
                          <a:effectLst/>
                          <a:latin typeface="Calibri" panose="020F0502020204030204" pitchFamily="34" charset="0"/>
                        </a:rPr>
                        <a:t>-1</a:t>
                      </a:r>
                      <a:r>
                        <a:rPr lang="en-US" sz="1200" b="0" i="0" u="none" strike="noStrike" dirty="0">
                          <a:solidFill>
                            <a:srgbClr val="000000"/>
                          </a:solidFill>
                          <a:effectLst/>
                          <a:latin typeface="Calibri" panose="020F0502020204030204" pitchFamily="34" charset="0"/>
                        </a:rPr>
                        <a:t> wet waste.day</a:t>
                      </a:r>
                      <a:r>
                        <a:rPr lang="en-US" sz="1200" b="0" i="0" u="none" strike="noStrike" baseline="30000" dirty="0">
                          <a:solidFill>
                            <a:srgbClr val="000000"/>
                          </a:solidFill>
                          <a:effectLst/>
                          <a:latin typeface="Calibri" panose="020F0502020204030204" pitchFamily="34" charset="0"/>
                        </a:rPr>
                        <a:t>-1</a:t>
                      </a:r>
                    </a:p>
                  </a:txBody>
                  <a:tcPr marL="9525" marR="9525" marT="9525" marB="0" anchor="ctr"/>
                </a:tc>
                <a:tc>
                  <a:txBody>
                    <a:bodyPr/>
                    <a:lstStyle/>
                    <a:p>
                      <a:pPr algn="ctr" fontAlgn="b"/>
                      <a:r>
                        <a:rPr lang="fr-CH" sz="1600" b="0" i="0" u="none" strike="noStrike" dirty="0" err="1">
                          <a:solidFill>
                            <a:schemeClr val="tx1"/>
                          </a:solidFill>
                          <a:effectLst/>
                          <a:latin typeface="Calibri" panose="020F0502020204030204" pitchFamily="34" charset="0"/>
                        </a:rPr>
                        <a:t>n.a</a:t>
                      </a:r>
                      <a:r>
                        <a:rPr lang="fr-CH" sz="1600" b="0" i="0" u="none" strike="noStrike" dirty="0">
                          <a:solidFill>
                            <a:schemeClr val="tx1"/>
                          </a:solidFill>
                          <a:effectLst/>
                          <a:latin typeface="Calibri" panose="020F0502020204030204" pitchFamily="34" charset="0"/>
                        </a:rPr>
                        <a:t>.</a:t>
                      </a:r>
                    </a:p>
                  </a:txBody>
                  <a:tcPr marL="9525" marR="9525" marT="9525" marB="0" anchor="ctr"/>
                </a:tc>
                <a:tc>
                  <a:txBody>
                    <a:bodyPr/>
                    <a:lstStyle/>
                    <a:p>
                      <a:pPr algn="ctr" fontAlgn="b"/>
                      <a:r>
                        <a:rPr lang="fr-CH" sz="1600" b="0" i="0" u="none" strike="noStrike" dirty="0" smtClean="0">
                          <a:solidFill>
                            <a:srgbClr val="000000"/>
                          </a:solidFill>
                          <a:effectLst/>
                          <a:latin typeface="Calibri" panose="020F0502020204030204" pitchFamily="34" charset="0"/>
                        </a:rPr>
                        <a:t>68</a:t>
                      </a:r>
                      <a:endParaRPr lang="fr-CH" sz="1600" b="0" i="0" u="none" strike="noStrike" dirty="0">
                        <a:solidFill>
                          <a:srgbClr val="000000"/>
                        </a:solidFill>
                        <a:effectLst/>
                        <a:latin typeface="Calibri" panose="020F0502020204030204" pitchFamily="34" charset="0"/>
                      </a:endParaRPr>
                    </a:p>
                  </a:txBody>
                  <a:tcPr marL="9525" marR="9525" marT="9525" marB="0" anchor="ctr"/>
                </a:tc>
              </a:tr>
              <a:tr h="370840">
                <a:tc>
                  <a:txBody>
                    <a:bodyPr/>
                    <a:lstStyle/>
                    <a:p>
                      <a:pPr algn="l" fontAlgn="b"/>
                      <a:r>
                        <a:rPr lang="fr-CH" sz="1600" b="0" i="0" u="none" strike="noStrike" dirty="0" err="1">
                          <a:solidFill>
                            <a:srgbClr val="000000"/>
                          </a:solidFill>
                          <a:effectLst/>
                          <a:latin typeface="Calibri" panose="020F0502020204030204" pitchFamily="34" charset="0"/>
                        </a:rPr>
                        <a:t>Availability</a:t>
                      </a:r>
                      <a:endParaRPr lang="fr-CH"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 of business hours with unrestricted use</a:t>
                      </a:r>
                    </a:p>
                  </a:txBody>
                  <a:tcPr marL="9525" marR="9525" marT="9525" marB="0" anchor="ctr"/>
                </a:tc>
                <a:tc>
                  <a:txBody>
                    <a:bodyPr/>
                    <a:lstStyle/>
                    <a:p>
                      <a:pPr algn="ctr" fontAlgn="b"/>
                      <a:r>
                        <a:rPr lang="fr-CH" sz="1600" b="0" i="0" u="none" strike="noStrike" dirty="0" err="1">
                          <a:solidFill>
                            <a:schemeClr val="tx1"/>
                          </a:solidFill>
                          <a:effectLst/>
                          <a:latin typeface="Calibri" panose="020F0502020204030204" pitchFamily="34" charset="0"/>
                        </a:rPr>
                        <a:t>n.a</a:t>
                      </a:r>
                      <a:r>
                        <a:rPr lang="fr-CH" sz="1600" b="0" i="0" u="none" strike="noStrike" dirty="0" smtClean="0">
                          <a:solidFill>
                            <a:schemeClr val="tx1"/>
                          </a:solidFill>
                          <a:effectLst/>
                          <a:latin typeface="Calibri" panose="020F0502020204030204" pitchFamily="34" charset="0"/>
                        </a:rPr>
                        <a:t>.</a:t>
                      </a:r>
                      <a:endParaRPr lang="fr-CH"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fr-CH" sz="1600" b="0" i="0" u="none" strike="noStrike" dirty="0">
                          <a:solidFill>
                            <a:srgbClr val="000000"/>
                          </a:solidFill>
                          <a:effectLst/>
                          <a:latin typeface="Calibri" panose="020F0502020204030204" pitchFamily="34" charset="0"/>
                        </a:rPr>
                        <a:t>90</a:t>
                      </a:r>
                    </a:p>
                  </a:txBody>
                  <a:tcPr marL="9525" marR="9525" marT="9525" marB="0" anchor="ctr"/>
                </a:tc>
              </a:tr>
              <a:tr h="370840">
                <a:tc>
                  <a:txBody>
                    <a:bodyPr/>
                    <a:lstStyle/>
                    <a:p>
                      <a:pPr algn="l" fontAlgn="b"/>
                      <a:r>
                        <a:rPr lang="fr-CH" sz="1600" b="0" i="0" u="none" strike="noStrike">
                          <a:solidFill>
                            <a:srgbClr val="000000"/>
                          </a:solidFill>
                          <a:effectLst/>
                          <a:latin typeface="Calibri" panose="020F0502020204030204" pitchFamily="34" charset="0"/>
                        </a:rPr>
                        <a:t>Methane yield</a:t>
                      </a:r>
                    </a:p>
                  </a:txBody>
                  <a:tcPr marL="9525" marR="9525" marT="9525" marB="0" anchor="ctr"/>
                </a:tc>
                <a:tc>
                  <a:txBody>
                    <a:bodyPr/>
                    <a:lstStyle/>
                    <a:p>
                      <a:pPr algn="ctr" fontAlgn="b"/>
                      <a:r>
                        <a:rPr lang="en-US" sz="1200" b="0" i="0" u="none" strike="noStrike" dirty="0" smtClean="0">
                          <a:solidFill>
                            <a:srgbClr val="000000"/>
                          </a:solidFill>
                          <a:effectLst/>
                          <a:latin typeface="Calibri" panose="020F0502020204030204" pitchFamily="34" charset="0"/>
                        </a:rPr>
                        <a:t>m</a:t>
                      </a:r>
                      <a:r>
                        <a:rPr lang="en-US" sz="1200" b="0" i="0" u="none" strike="noStrike" baseline="30000" dirty="0" smtClean="0">
                          <a:solidFill>
                            <a:srgbClr val="000000"/>
                          </a:solidFill>
                          <a:effectLst/>
                          <a:latin typeface="Calibri" panose="020F0502020204030204" pitchFamily="34" charset="0"/>
                        </a:rPr>
                        <a:t>3</a:t>
                      </a:r>
                      <a:r>
                        <a:rPr lang="en-US" sz="1200" b="0" i="0" u="none" strike="noStrike" dirty="0" smtClean="0">
                          <a:solidFill>
                            <a:srgbClr val="000000"/>
                          </a:solidFill>
                          <a:effectLst/>
                          <a:latin typeface="Calibri" panose="020F0502020204030204" pitchFamily="34" charset="0"/>
                        </a:rPr>
                        <a:t> CH</a:t>
                      </a:r>
                      <a:r>
                        <a:rPr lang="en-US" sz="1200" b="0" i="0" u="none" strike="noStrike" baseline="-25000" dirty="0" smtClean="0">
                          <a:solidFill>
                            <a:srgbClr val="000000"/>
                          </a:solidFill>
                          <a:effectLst/>
                          <a:latin typeface="Calibri" panose="020F0502020204030204" pitchFamily="34" charset="0"/>
                        </a:rPr>
                        <a:t>4</a:t>
                      </a:r>
                      <a:r>
                        <a:rPr lang="en-US" sz="1200" b="0" i="0" u="none" strike="noStrike" dirty="0" smtClean="0">
                          <a:solidFill>
                            <a:srgbClr val="000000"/>
                          </a:solidFill>
                          <a:effectLst/>
                          <a:latin typeface="Calibri" panose="020F0502020204030204" pitchFamily="34" charset="0"/>
                        </a:rPr>
                        <a:t>.kg</a:t>
                      </a:r>
                      <a:r>
                        <a:rPr lang="en-US" sz="1200" b="0" i="0" u="none" strike="noStrike" baseline="30000" dirty="0" smtClean="0">
                          <a:solidFill>
                            <a:srgbClr val="000000"/>
                          </a:solidFill>
                          <a:effectLst/>
                          <a:latin typeface="Calibri" panose="020F0502020204030204" pitchFamily="34" charset="0"/>
                        </a:rPr>
                        <a:t>-1</a:t>
                      </a:r>
                      <a:r>
                        <a:rPr lang="en-US" sz="1200" b="0" i="0" u="none" strike="noStrike" dirty="0" smtClean="0">
                          <a:solidFill>
                            <a:srgbClr val="00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wet waste loaded</a:t>
                      </a:r>
                    </a:p>
                  </a:txBody>
                  <a:tcPr marL="9525" marR="9525" marT="9525" marB="0" anchor="ctr"/>
                </a:tc>
                <a:tc>
                  <a:txBody>
                    <a:bodyPr/>
                    <a:lstStyle/>
                    <a:p>
                      <a:pPr algn="ctr" fontAlgn="b"/>
                      <a:r>
                        <a:rPr lang="fr-CH" sz="1600" b="0" i="0" u="none" strike="noStrike" dirty="0" smtClean="0">
                          <a:solidFill>
                            <a:schemeClr val="tx1"/>
                          </a:solidFill>
                          <a:effectLst/>
                          <a:latin typeface="Calibri" panose="020F0502020204030204" pitchFamily="34" charset="0"/>
                        </a:rPr>
                        <a:t>0.5</a:t>
                      </a:r>
                      <a:endParaRPr lang="fr-CH"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fr-CH" sz="1600" b="0" i="0" u="none" strike="noStrike" dirty="0" smtClean="0">
                          <a:solidFill>
                            <a:srgbClr val="000000"/>
                          </a:solidFill>
                          <a:effectLst/>
                          <a:latin typeface="Calibri" panose="020F0502020204030204" pitchFamily="34" charset="0"/>
                        </a:rPr>
                        <a:t>0.18 to 0.46</a:t>
                      </a:r>
                      <a:endParaRPr lang="fr-CH" sz="1600" b="0" i="0" u="none" strike="noStrike" dirty="0">
                        <a:solidFill>
                          <a:srgbClr val="000000"/>
                        </a:solidFill>
                        <a:effectLst/>
                        <a:latin typeface="Calibri" panose="020F0502020204030204" pitchFamily="34" charset="0"/>
                      </a:endParaRPr>
                    </a:p>
                  </a:txBody>
                  <a:tcPr marL="9525" marR="9525" marT="9525" marB="0" anchor="ctr"/>
                </a:tc>
              </a:tr>
              <a:tr h="370840">
                <a:tc>
                  <a:txBody>
                    <a:bodyPr/>
                    <a:lstStyle/>
                    <a:p>
                      <a:pPr algn="l" fontAlgn="b"/>
                      <a:r>
                        <a:rPr lang="fr-CH" sz="1600" b="0" i="0" u="none" strike="noStrike">
                          <a:solidFill>
                            <a:srgbClr val="000000"/>
                          </a:solidFill>
                          <a:effectLst/>
                          <a:latin typeface="Calibri" panose="020F0502020204030204" pitchFamily="34" charset="0"/>
                        </a:rPr>
                        <a:t>Thermal energy production</a:t>
                      </a:r>
                    </a:p>
                  </a:txBody>
                  <a:tcPr marL="9525" marR="9525" marT="9525" marB="0" anchor="ctr"/>
                </a:tc>
                <a:tc>
                  <a:txBody>
                    <a:bodyPr/>
                    <a:lstStyle/>
                    <a:p>
                      <a:pPr algn="ctr" fontAlgn="b"/>
                      <a:r>
                        <a:rPr lang="en-GB" sz="1200" b="0" i="0" u="none" strike="noStrike" noProof="0" dirty="0" smtClean="0">
                          <a:solidFill>
                            <a:srgbClr val="000000"/>
                          </a:solidFill>
                          <a:effectLst/>
                          <a:latin typeface="Calibri" panose="020F0502020204030204" pitchFamily="34" charset="0"/>
                        </a:rPr>
                        <a:t>Watts thermal power equivalent</a:t>
                      </a:r>
                      <a:endParaRPr lang="en-GB" sz="1200" b="0" i="0" u="none" strike="noStrike" noProof="0" dirty="0">
                        <a:solidFill>
                          <a:srgbClr val="000000"/>
                        </a:solidFill>
                        <a:effectLst/>
                        <a:latin typeface="Calibri" panose="020F0502020204030204" pitchFamily="34" charset="0"/>
                      </a:endParaRPr>
                    </a:p>
                  </a:txBody>
                  <a:tcPr marL="9525" marR="9525" marT="9525" marB="0" anchor="ctr"/>
                </a:tc>
                <a:tc>
                  <a:txBody>
                    <a:bodyPr/>
                    <a:lstStyle/>
                    <a:p>
                      <a:pPr algn="ctr" fontAlgn="b"/>
                      <a:r>
                        <a:rPr lang="fr-CH" sz="1600" b="0" i="0" u="none" strike="noStrike" dirty="0">
                          <a:solidFill>
                            <a:schemeClr val="tx1"/>
                          </a:solidFill>
                          <a:effectLst/>
                          <a:latin typeface="Calibri" panose="020F0502020204030204" pitchFamily="34" charset="0"/>
                        </a:rPr>
                        <a:t>12</a:t>
                      </a:r>
                    </a:p>
                  </a:txBody>
                  <a:tcPr marL="9525" marR="9525" marT="9525" marB="0" anchor="ctr"/>
                </a:tc>
                <a:tc>
                  <a:txBody>
                    <a:bodyPr/>
                    <a:lstStyle/>
                    <a:p>
                      <a:pPr algn="ctr" fontAlgn="b"/>
                      <a:r>
                        <a:rPr lang="fr-CH" sz="1600" b="0" i="0" u="none" strike="noStrike" dirty="0">
                          <a:solidFill>
                            <a:srgbClr val="000000"/>
                          </a:solidFill>
                          <a:effectLst/>
                          <a:latin typeface="Calibri" panose="020F0502020204030204" pitchFamily="34" charset="0"/>
                        </a:rPr>
                        <a:t>200</a:t>
                      </a:r>
                    </a:p>
                  </a:txBody>
                  <a:tcPr marL="9525" marR="9525" marT="9525" marB="0" anchor="ctr"/>
                </a:tc>
              </a:tr>
              <a:tr h="370840">
                <a:tc>
                  <a:txBody>
                    <a:bodyPr/>
                    <a:lstStyle/>
                    <a:p>
                      <a:pPr algn="l" fontAlgn="b"/>
                      <a:r>
                        <a:rPr lang="fr-CH" sz="1600" b="0" i="0" u="none" strike="noStrike">
                          <a:solidFill>
                            <a:srgbClr val="000000"/>
                          </a:solidFill>
                          <a:effectLst/>
                          <a:latin typeface="Calibri" panose="020F0502020204030204" pitchFamily="34" charset="0"/>
                        </a:rPr>
                        <a:t>Effluent total solids </a:t>
                      </a:r>
                    </a:p>
                  </a:txBody>
                  <a:tcPr marL="9525" marR="9525" marT="9525" marB="0" anchor="ctr"/>
                </a:tc>
                <a:tc>
                  <a:txBody>
                    <a:bodyPr/>
                    <a:lstStyle/>
                    <a:p>
                      <a:pPr algn="ctr" fontAlgn="b"/>
                      <a:r>
                        <a:rPr lang="fr-CH" sz="1200" b="0" i="0" u="none" strike="noStrike" dirty="0" smtClean="0">
                          <a:solidFill>
                            <a:srgbClr val="000000"/>
                          </a:solidFill>
                          <a:effectLst/>
                          <a:latin typeface="Calibri" panose="020F0502020204030204" pitchFamily="34" charset="0"/>
                        </a:rPr>
                        <a:t>g.l</a:t>
                      </a:r>
                      <a:r>
                        <a:rPr lang="fr-CH" sz="1200" b="0" i="0" u="none" strike="noStrike" baseline="30000" dirty="0" smtClean="0">
                          <a:solidFill>
                            <a:srgbClr val="000000"/>
                          </a:solidFill>
                          <a:effectLst/>
                          <a:latin typeface="Calibri" panose="020F0502020204030204" pitchFamily="34" charset="0"/>
                        </a:rPr>
                        <a:t>-1</a:t>
                      </a:r>
                      <a:endParaRPr lang="fr-CH" sz="1200" b="0" i="0" u="none" strike="noStrike" baseline="30000" dirty="0">
                        <a:solidFill>
                          <a:srgbClr val="000000"/>
                        </a:solidFill>
                        <a:effectLst/>
                        <a:latin typeface="Calibri" panose="020F0502020204030204" pitchFamily="34" charset="0"/>
                      </a:endParaRPr>
                    </a:p>
                  </a:txBody>
                  <a:tcPr marL="9525" marR="9525" marT="9525" marB="0" anchor="ctr"/>
                </a:tc>
                <a:tc>
                  <a:txBody>
                    <a:bodyPr/>
                    <a:lstStyle/>
                    <a:p>
                      <a:pPr algn="ctr" fontAlgn="b"/>
                      <a:r>
                        <a:rPr lang="fr-CH" sz="1600" b="0" i="0" u="none" strike="noStrike" dirty="0" smtClean="0">
                          <a:solidFill>
                            <a:schemeClr val="tx1"/>
                          </a:solidFill>
                          <a:effectLst/>
                          <a:latin typeface="Calibri" panose="020F0502020204030204" pitchFamily="34" charset="0"/>
                        </a:rPr>
                        <a:t>30-100</a:t>
                      </a:r>
                      <a:endParaRPr lang="fr-CH"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fr-CH" sz="1600" b="0" i="0" u="none" strike="noStrike" dirty="0" smtClean="0">
                          <a:solidFill>
                            <a:srgbClr val="000000"/>
                          </a:solidFill>
                          <a:effectLst/>
                          <a:latin typeface="Calibri" panose="020F0502020204030204" pitchFamily="34" charset="0"/>
                        </a:rPr>
                        <a:t>3 to 12</a:t>
                      </a:r>
                      <a:endParaRPr lang="fr-CH" sz="1600" b="0" i="0" u="none" strike="noStrike" dirty="0">
                        <a:solidFill>
                          <a:srgbClr val="000000"/>
                        </a:solidFill>
                        <a:effectLst/>
                        <a:latin typeface="Calibri" panose="020F0502020204030204" pitchFamily="34" charset="0"/>
                      </a:endParaRPr>
                    </a:p>
                  </a:txBody>
                  <a:tcPr marL="9525" marR="9525" marT="9525" marB="0" anchor="ctr"/>
                </a:tc>
              </a:tr>
              <a:tr h="370840">
                <a:tc>
                  <a:txBody>
                    <a:bodyPr/>
                    <a:lstStyle/>
                    <a:p>
                      <a:pPr algn="l" fontAlgn="b"/>
                      <a:r>
                        <a:rPr lang="fr-CH" sz="1600" b="0" i="0" u="none" strike="noStrike">
                          <a:solidFill>
                            <a:srgbClr val="000000"/>
                          </a:solidFill>
                          <a:effectLst/>
                          <a:latin typeface="Calibri" panose="020F0502020204030204" pitchFamily="34" charset="0"/>
                        </a:rPr>
                        <a:t>Effluent COD </a:t>
                      </a:r>
                    </a:p>
                  </a:txBody>
                  <a:tcPr marL="9525" marR="9525" marT="9525" marB="0" anchor="ctr"/>
                </a:tc>
                <a:tc>
                  <a:txBody>
                    <a:bodyPr/>
                    <a:lstStyle/>
                    <a:p>
                      <a:pPr algn="ctr" fontAlgn="b"/>
                      <a:r>
                        <a:rPr lang="fr-CH" sz="1200" b="0" i="0" u="none" strike="noStrike" dirty="0" smtClean="0">
                          <a:solidFill>
                            <a:srgbClr val="000000"/>
                          </a:solidFill>
                          <a:effectLst/>
                          <a:latin typeface="Calibri" panose="020F0502020204030204" pitchFamily="34" charset="0"/>
                        </a:rPr>
                        <a:t>g.l</a:t>
                      </a:r>
                      <a:r>
                        <a:rPr lang="fr-CH" sz="1200" b="0" i="0" u="none" strike="noStrike" baseline="30000" dirty="0" smtClean="0">
                          <a:solidFill>
                            <a:srgbClr val="000000"/>
                          </a:solidFill>
                          <a:effectLst/>
                          <a:latin typeface="Calibri" panose="020F0502020204030204" pitchFamily="34" charset="0"/>
                        </a:rPr>
                        <a:t>-1</a:t>
                      </a:r>
                      <a:endParaRPr lang="fr-CH" sz="1200" b="0" i="0" u="none" strike="noStrike" baseline="30000" dirty="0">
                        <a:solidFill>
                          <a:srgbClr val="000000"/>
                        </a:solidFill>
                        <a:effectLst/>
                        <a:latin typeface="Calibri" panose="020F0502020204030204" pitchFamily="34" charset="0"/>
                      </a:endParaRPr>
                    </a:p>
                  </a:txBody>
                  <a:tcPr marL="9525" marR="9525" marT="9525" marB="0" anchor="ctr"/>
                </a:tc>
                <a:tc>
                  <a:txBody>
                    <a:bodyPr/>
                    <a:lstStyle/>
                    <a:p>
                      <a:pPr algn="ctr" fontAlgn="b"/>
                      <a:r>
                        <a:rPr lang="fr-CH" sz="1600" b="0" i="0" u="none" strike="noStrike" dirty="0" smtClean="0">
                          <a:solidFill>
                            <a:schemeClr val="tx1"/>
                          </a:solidFill>
                          <a:effectLst/>
                          <a:latin typeface="Calibri" panose="020F0502020204030204" pitchFamily="34" charset="0"/>
                        </a:rPr>
                        <a:t>Not </a:t>
                      </a:r>
                      <a:r>
                        <a:rPr lang="fr-CH" sz="1600" b="0" i="0" u="none" strike="noStrike" dirty="0" err="1" smtClean="0">
                          <a:solidFill>
                            <a:schemeClr val="tx1"/>
                          </a:solidFill>
                          <a:effectLst/>
                          <a:latin typeface="Calibri" panose="020F0502020204030204" pitchFamily="34" charset="0"/>
                        </a:rPr>
                        <a:t>measured</a:t>
                      </a:r>
                      <a:endParaRPr lang="fr-CH"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fr-CH" sz="1600" b="0" i="0" u="none" strike="noStrike" dirty="0">
                          <a:solidFill>
                            <a:srgbClr val="000000"/>
                          </a:solidFill>
                          <a:effectLst/>
                          <a:latin typeface="Calibri" panose="020F0502020204030204" pitchFamily="34" charset="0"/>
                        </a:rPr>
                        <a:t>5 to 20</a:t>
                      </a:r>
                    </a:p>
                  </a:txBody>
                  <a:tcPr marL="9525" marR="9525" marT="9525" marB="0" anchor="ctr"/>
                </a:tc>
              </a:tr>
              <a:tr h="370840">
                <a:tc>
                  <a:txBody>
                    <a:bodyPr/>
                    <a:lstStyle/>
                    <a:p>
                      <a:pPr algn="l" fontAlgn="b"/>
                      <a:r>
                        <a:rPr lang="fr-CH" sz="1600" b="0" i="0" u="none" strike="noStrike">
                          <a:solidFill>
                            <a:srgbClr val="000000"/>
                          </a:solidFill>
                          <a:effectLst/>
                          <a:latin typeface="Calibri" panose="020F0502020204030204" pitchFamily="34" charset="0"/>
                        </a:rPr>
                        <a:t>Effluent NH4+ </a:t>
                      </a:r>
                    </a:p>
                  </a:txBody>
                  <a:tcPr marL="9525" marR="9525" marT="9525" marB="0" anchor="ctr"/>
                </a:tc>
                <a:tc>
                  <a:txBody>
                    <a:bodyPr/>
                    <a:lstStyle/>
                    <a:p>
                      <a:pPr algn="ctr" fontAlgn="b"/>
                      <a:r>
                        <a:rPr lang="fr-CH" sz="1200" b="0" i="0" u="none" strike="noStrike" dirty="0" smtClean="0">
                          <a:solidFill>
                            <a:srgbClr val="000000"/>
                          </a:solidFill>
                          <a:effectLst/>
                          <a:latin typeface="Calibri" panose="020F0502020204030204" pitchFamily="34" charset="0"/>
                        </a:rPr>
                        <a:t>mg.l</a:t>
                      </a:r>
                      <a:r>
                        <a:rPr lang="fr-CH" sz="1200" b="0" i="0" u="none" strike="noStrike" baseline="30000" dirty="0" smtClean="0">
                          <a:solidFill>
                            <a:srgbClr val="000000"/>
                          </a:solidFill>
                          <a:effectLst/>
                          <a:latin typeface="Calibri" panose="020F0502020204030204" pitchFamily="34" charset="0"/>
                        </a:rPr>
                        <a:t>-1</a:t>
                      </a:r>
                      <a:endParaRPr lang="fr-CH" sz="1200" b="0" i="0" u="none" strike="noStrike" baseline="30000" dirty="0">
                        <a:solidFill>
                          <a:srgbClr val="000000"/>
                        </a:solidFill>
                        <a:effectLst/>
                        <a:latin typeface="Calibri" panose="020F0502020204030204" pitchFamily="34" charset="0"/>
                      </a:endParaRPr>
                    </a:p>
                  </a:txBody>
                  <a:tcPr marL="9525" marR="9525" marT="9525" marB="0" anchor="ctr"/>
                </a:tc>
                <a:tc>
                  <a:txBody>
                    <a:bodyPr/>
                    <a:lstStyle/>
                    <a:p>
                      <a:pPr algn="ctr" fontAlgn="b"/>
                      <a:r>
                        <a:rPr lang="fr-CH" sz="1600" b="0" i="0" u="none" strike="noStrike" dirty="0" smtClean="0">
                          <a:solidFill>
                            <a:schemeClr val="tx1"/>
                          </a:solidFill>
                          <a:effectLst/>
                          <a:latin typeface="Calibri" panose="020F0502020204030204" pitchFamily="34" charset="0"/>
                        </a:rPr>
                        <a:t>800 to 2000</a:t>
                      </a:r>
                      <a:endParaRPr lang="fr-CH"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fr-CH" sz="1600" b="0" i="0" u="none" strike="noStrike" dirty="0">
                          <a:solidFill>
                            <a:srgbClr val="000000"/>
                          </a:solidFill>
                          <a:effectLst/>
                          <a:latin typeface="Calibri" panose="020F0502020204030204" pitchFamily="34" charset="0"/>
                        </a:rPr>
                        <a:t>350 to 2200</a:t>
                      </a:r>
                    </a:p>
                  </a:txBody>
                  <a:tcPr marL="9525" marR="9525" marT="9525" marB="0" anchor="ctr"/>
                </a:tc>
              </a:tr>
              <a:tr h="370840">
                <a:tc>
                  <a:txBody>
                    <a:bodyPr/>
                    <a:lstStyle/>
                    <a:p>
                      <a:pPr algn="l" fontAlgn="b"/>
                      <a:r>
                        <a:rPr lang="fr-CH" sz="1600" b="0" i="0" u="none" strike="noStrike">
                          <a:solidFill>
                            <a:srgbClr val="000000"/>
                          </a:solidFill>
                          <a:effectLst/>
                          <a:latin typeface="Calibri" panose="020F0502020204030204" pitchFamily="34" charset="0"/>
                        </a:rPr>
                        <a:t>Effluent PO43- </a:t>
                      </a:r>
                    </a:p>
                  </a:txBody>
                  <a:tcPr marL="9525" marR="9525" marT="9525" marB="0" anchor="ctr"/>
                </a:tc>
                <a:tc>
                  <a:txBody>
                    <a:bodyPr/>
                    <a:lstStyle/>
                    <a:p>
                      <a:pPr algn="ctr" fontAlgn="b"/>
                      <a:r>
                        <a:rPr lang="fr-CH" sz="1200" b="0" i="0" u="none" strike="noStrike" dirty="0" smtClean="0">
                          <a:solidFill>
                            <a:srgbClr val="000000"/>
                          </a:solidFill>
                          <a:effectLst/>
                          <a:latin typeface="Calibri" panose="020F0502020204030204" pitchFamily="34" charset="0"/>
                        </a:rPr>
                        <a:t>mg.l</a:t>
                      </a:r>
                      <a:r>
                        <a:rPr lang="fr-CH" sz="1200" b="0" i="0" u="none" strike="noStrike" baseline="30000" dirty="0" smtClean="0">
                          <a:solidFill>
                            <a:srgbClr val="000000"/>
                          </a:solidFill>
                          <a:effectLst/>
                          <a:latin typeface="Calibri" panose="020F0502020204030204" pitchFamily="34" charset="0"/>
                        </a:rPr>
                        <a:t>-1</a:t>
                      </a:r>
                      <a:endParaRPr lang="fr-CH" sz="1200" b="0" i="0" u="none" strike="noStrike" baseline="30000" dirty="0">
                        <a:solidFill>
                          <a:srgbClr val="000000"/>
                        </a:solidFill>
                        <a:effectLst/>
                        <a:latin typeface="Calibri" panose="020F0502020204030204" pitchFamily="34" charset="0"/>
                      </a:endParaRPr>
                    </a:p>
                  </a:txBody>
                  <a:tcPr marL="9525" marR="9525" marT="9525" marB="0" anchor="ctr"/>
                </a:tc>
                <a:tc>
                  <a:txBody>
                    <a:bodyPr/>
                    <a:lstStyle/>
                    <a:p>
                      <a:pPr algn="ctr" fontAlgn="b"/>
                      <a:r>
                        <a:rPr lang="fr-CH" sz="1600" b="0" i="0" u="none" strike="noStrike" dirty="0" smtClean="0">
                          <a:solidFill>
                            <a:schemeClr val="tx1"/>
                          </a:solidFill>
                          <a:effectLst/>
                          <a:latin typeface="Calibri" panose="020F0502020204030204" pitchFamily="34" charset="0"/>
                        </a:rPr>
                        <a:t>Not </a:t>
                      </a:r>
                      <a:r>
                        <a:rPr lang="fr-CH" sz="1600" b="0" i="0" u="none" strike="noStrike" dirty="0" err="1" smtClean="0">
                          <a:solidFill>
                            <a:schemeClr val="tx1"/>
                          </a:solidFill>
                          <a:effectLst/>
                          <a:latin typeface="Calibri" panose="020F0502020204030204" pitchFamily="34" charset="0"/>
                        </a:rPr>
                        <a:t>measured</a:t>
                      </a:r>
                      <a:endParaRPr lang="fr-CH"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fr-CH" sz="1600" b="0" i="0" u="none" strike="noStrike" dirty="0">
                          <a:solidFill>
                            <a:srgbClr val="000000"/>
                          </a:solidFill>
                          <a:effectLst/>
                          <a:latin typeface="Calibri" panose="020F0502020204030204" pitchFamily="34" charset="0"/>
                        </a:rPr>
                        <a:t>N</a:t>
                      </a:r>
                      <a:r>
                        <a:rPr lang="fr-CH" sz="1600" b="0" i="0" u="none" strike="noStrike" dirty="0" smtClean="0">
                          <a:solidFill>
                            <a:srgbClr val="000000"/>
                          </a:solidFill>
                          <a:effectLst/>
                          <a:latin typeface="Calibri" panose="020F0502020204030204" pitchFamily="34" charset="0"/>
                        </a:rPr>
                        <a:t>ot </a:t>
                      </a:r>
                      <a:r>
                        <a:rPr lang="fr-CH" sz="1600" b="0" i="0" u="none" strike="noStrike" dirty="0" err="1">
                          <a:solidFill>
                            <a:srgbClr val="000000"/>
                          </a:solidFill>
                          <a:effectLst/>
                          <a:latin typeface="Calibri" panose="020F0502020204030204" pitchFamily="34" charset="0"/>
                        </a:rPr>
                        <a:t>measured</a:t>
                      </a:r>
                      <a:endParaRPr lang="fr-CH" sz="1600" b="0" i="0" u="none" strike="noStrike" dirty="0">
                        <a:solidFill>
                          <a:srgbClr val="000000"/>
                        </a:solidFill>
                        <a:effectLst/>
                        <a:latin typeface="Calibri" panose="020F0502020204030204" pitchFamily="34" charset="0"/>
                      </a:endParaRPr>
                    </a:p>
                  </a:txBody>
                  <a:tcPr marL="9525" marR="9525" marT="9525" marB="0" anchor="ctr"/>
                </a:tc>
              </a:tr>
              <a:tr h="370840">
                <a:tc>
                  <a:txBody>
                    <a:bodyPr/>
                    <a:lstStyle/>
                    <a:p>
                      <a:pPr algn="l" fontAlgn="b"/>
                      <a:r>
                        <a:rPr lang="fr-CH" sz="1600" b="0" i="0" u="none" strike="noStrike">
                          <a:solidFill>
                            <a:srgbClr val="000000"/>
                          </a:solidFill>
                          <a:effectLst/>
                          <a:latin typeface="Calibri" panose="020F0502020204030204" pitchFamily="34" charset="0"/>
                        </a:rPr>
                        <a:t>Effluent flow rate</a:t>
                      </a:r>
                    </a:p>
                  </a:txBody>
                  <a:tcPr marL="9525" marR="9525" marT="9525" marB="0" anchor="ctr"/>
                </a:tc>
                <a:tc>
                  <a:txBody>
                    <a:bodyPr/>
                    <a:lstStyle/>
                    <a:p>
                      <a:pPr algn="ctr" fontAlgn="b"/>
                      <a:r>
                        <a:rPr lang="fr-CH" sz="1200" b="0" i="0" u="none" strike="noStrike" dirty="0" smtClean="0">
                          <a:solidFill>
                            <a:srgbClr val="000000"/>
                          </a:solidFill>
                          <a:effectLst/>
                          <a:latin typeface="Calibri" panose="020F0502020204030204" pitchFamily="34" charset="0"/>
                        </a:rPr>
                        <a:t>l.day</a:t>
                      </a:r>
                      <a:r>
                        <a:rPr lang="fr-CH" sz="1200" b="0" i="0" u="none" strike="noStrike" baseline="30000" dirty="0" smtClean="0">
                          <a:solidFill>
                            <a:srgbClr val="000000"/>
                          </a:solidFill>
                          <a:effectLst/>
                          <a:latin typeface="Calibri" panose="020F0502020204030204" pitchFamily="34" charset="0"/>
                        </a:rPr>
                        <a:t>-1</a:t>
                      </a:r>
                      <a:endParaRPr lang="fr-CH" sz="1200" b="0" i="0" u="none" strike="noStrike" baseline="30000" dirty="0">
                        <a:solidFill>
                          <a:srgbClr val="000000"/>
                        </a:solidFill>
                        <a:effectLst/>
                        <a:latin typeface="Calibri" panose="020F0502020204030204" pitchFamily="34" charset="0"/>
                      </a:endParaRPr>
                    </a:p>
                  </a:txBody>
                  <a:tcPr marL="9525" marR="9525" marT="9525" marB="0" anchor="ctr"/>
                </a:tc>
                <a:tc>
                  <a:txBody>
                    <a:bodyPr/>
                    <a:lstStyle/>
                    <a:p>
                      <a:pPr algn="ctr" fontAlgn="b"/>
                      <a:r>
                        <a:rPr lang="fr-CH" sz="1600" b="0" i="0" u="none" strike="noStrike" dirty="0" smtClean="0">
                          <a:solidFill>
                            <a:schemeClr val="tx1"/>
                          </a:solidFill>
                          <a:effectLst/>
                          <a:latin typeface="Calibri" panose="020F0502020204030204" pitchFamily="34" charset="0"/>
                        </a:rPr>
                        <a:t>Up to 2</a:t>
                      </a:r>
                      <a:endParaRPr lang="fr-CH"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fr-CH" sz="1600" b="0" i="0" u="none" strike="noStrike" dirty="0" smtClean="0">
                          <a:solidFill>
                            <a:srgbClr val="000000"/>
                          </a:solidFill>
                          <a:effectLst/>
                          <a:latin typeface="Calibri" panose="020F0502020204030204" pitchFamily="34" charset="0"/>
                        </a:rPr>
                        <a:t> up to 30</a:t>
                      </a:r>
                      <a:endParaRPr lang="fr-CH" sz="1600" b="0" i="0" u="none" strike="noStrike" dirty="0">
                        <a:solidFill>
                          <a:srgbClr val="000000"/>
                        </a:solidFill>
                        <a:effectLst/>
                        <a:latin typeface="Calibri" panose="020F0502020204030204" pitchFamily="34" charset="0"/>
                      </a:endParaRPr>
                    </a:p>
                  </a:txBody>
                  <a:tcPr marL="9525" marR="9525" marT="9525" marB="0" anchor="ctr"/>
                </a:tc>
              </a:tr>
              <a:tr h="370840">
                <a:tc>
                  <a:txBody>
                    <a:bodyPr/>
                    <a:lstStyle/>
                    <a:p>
                      <a:pPr algn="l" fontAlgn="b"/>
                      <a:r>
                        <a:rPr lang="fr-CH" sz="1600" b="0" i="0" u="none" strike="noStrike">
                          <a:solidFill>
                            <a:srgbClr val="000000"/>
                          </a:solidFill>
                          <a:effectLst/>
                          <a:latin typeface="Calibri" panose="020F0502020204030204" pitchFamily="34" charset="0"/>
                        </a:rPr>
                        <a:t>Gaseous emissions</a:t>
                      </a:r>
                    </a:p>
                  </a:txBody>
                  <a:tcPr marL="9525" marR="9525" marT="9525" marB="0" anchor="ctr"/>
                </a:tc>
                <a:tc>
                  <a:txBody>
                    <a:bodyPr/>
                    <a:lstStyle/>
                    <a:p>
                      <a:pPr algn="ctr" fontAlgn="b"/>
                      <a:r>
                        <a:rPr lang="fr-CH" sz="1200" b="0" i="0" u="none" strike="noStrike" dirty="0">
                          <a:solidFill>
                            <a:srgbClr val="000000"/>
                          </a:solidFill>
                          <a:effectLst/>
                          <a:latin typeface="Calibri" panose="020F0502020204030204" pitchFamily="34" charset="0"/>
                        </a:rPr>
                        <a:t>ppm SO</a:t>
                      </a:r>
                      <a:r>
                        <a:rPr lang="fr-CH" sz="1200" b="0" i="0" u="none" strike="noStrike" baseline="-25000" dirty="0">
                          <a:solidFill>
                            <a:srgbClr val="000000"/>
                          </a:solidFill>
                          <a:effectLst/>
                          <a:latin typeface="Calibri" panose="020F0502020204030204" pitchFamily="34" charset="0"/>
                        </a:rPr>
                        <a:t>2</a:t>
                      </a:r>
                      <a:r>
                        <a:rPr lang="fr-CH" sz="1200" b="0" i="0" u="none" strike="noStrike" dirty="0">
                          <a:solidFill>
                            <a:srgbClr val="000000"/>
                          </a:solidFill>
                          <a:effectLst/>
                          <a:latin typeface="Calibri" panose="020F0502020204030204" pitchFamily="34" charset="0"/>
                        </a:rPr>
                        <a:t>, ppm CO</a:t>
                      </a:r>
                    </a:p>
                  </a:txBody>
                  <a:tcPr marL="9525" marR="9525" marT="9525" marB="0" anchor="ctr"/>
                </a:tc>
                <a:tc>
                  <a:txBody>
                    <a:bodyPr/>
                    <a:lstStyle/>
                    <a:p>
                      <a:pPr algn="ctr" fontAlgn="b"/>
                      <a:r>
                        <a:rPr lang="fr-CH" sz="1600" b="0" i="0" u="none" strike="noStrike" dirty="0" smtClean="0">
                          <a:solidFill>
                            <a:schemeClr val="tx1"/>
                          </a:solidFill>
                          <a:effectLst/>
                          <a:latin typeface="Calibri" panose="020F0502020204030204" pitchFamily="34" charset="0"/>
                        </a:rPr>
                        <a:t>Not </a:t>
                      </a:r>
                      <a:r>
                        <a:rPr lang="fr-CH" sz="1600" b="0" i="0" u="none" strike="noStrike" dirty="0" err="1">
                          <a:solidFill>
                            <a:schemeClr val="tx1"/>
                          </a:solidFill>
                          <a:effectLst/>
                          <a:latin typeface="Calibri" panose="020F0502020204030204" pitchFamily="34" charset="0"/>
                        </a:rPr>
                        <a:t>measured</a:t>
                      </a:r>
                      <a:endParaRPr lang="fr-CH"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fr-CH" sz="1600" b="0" i="0" u="none" strike="noStrike" dirty="0">
                          <a:solidFill>
                            <a:srgbClr val="000000"/>
                          </a:solidFill>
                          <a:effectLst/>
                          <a:latin typeface="Calibri" panose="020F0502020204030204" pitchFamily="34" charset="0"/>
                        </a:rPr>
                        <a:t>N</a:t>
                      </a:r>
                      <a:r>
                        <a:rPr lang="fr-CH" sz="1600" b="0" i="0" u="none" strike="noStrike" dirty="0" smtClean="0">
                          <a:solidFill>
                            <a:srgbClr val="000000"/>
                          </a:solidFill>
                          <a:effectLst/>
                          <a:latin typeface="Calibri" panose="020F0502020204030204" pitchFamily="34" charset="0"/>
                        </a:rPr>
                        <a:t>ot </a:t>
                      </a:r>
                      <a:r>
                        <a:rPr lang="fr-CH" sz="1600" b="0" i="0" u="none" strike="noStrike" dirty="0" err="1">
                          <a:solidFill>
                            <a:srgbClr val="000000"/>
                          </a:solidFill>
                          <a:effectLst/>
                          <a:latin typeface="Calibri" panose="020F0502020204030204" pitchFamily="34" charset="0"/>
                        </a:rPr>
                        <a:t>measured</a:t>
                      </a:r>
                      <a:endParaRPr lang="fr-CH" sz="1600" b="0" i="0" u="none" strike="noStrike" dirty="0">
                        <a:solidFill>
                          <a:srgbClr val="000000"/>
                        </a:solidFill>
                        <a:effectLst/>
                        <a:latin typeface="Calibri" panose="020F0502020204030204" pitchFamily="34" charset="0"/>
                      </a:endParaRPr>
                    </a:p>
                  </a:txBody>
                  <a:tcPr marL="9525" marR="9525" marT="9525" marB="0" anchor="ctr"/>
                </a:tc>
              </a:tr>
              <a:tr h="370840">
                <a:tc>
                  <a:txBody>
                    <a:bodyPr/>
                    <a:lstStyle/>
                    <a:p>
                      <a:pPr algn="l" fontAlgn="b"/>
                      <a:r>
                        <a:rPr lang="fr-CH" sz="1600" b="0" i="0" u="none" strike="noStrike">
                          <a:solidFill>
                            <a:srgbClr val="000000"/>
                          </a:solidFill>
                          <a:effectLst/>
                          <a:latin typeface="Calibri" panose="020F0502020204030204" pitchFamily="34" charset="0"/>
                        </a:rPr>
                        <a:t>Solid emissions</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kg wet inorganics (sand) every 2 weeks</a:t>
                      </a:r>
                    </a:p>
                  </a:txBody>
                  <a:tcPr marL="9525" marR="9525" marT="9525" marB="0" anchor="ctr"/>
                </a:tc>
                <a:tc>
                  <a:txBody>
                    <a:bodyPr/>
                    <a:lstStyle/>
                    <a:p>
                      <a:pPr algn="ctr" fontAlgn="b"/>
                      <a:r>
                        <a:rPr lang="fr-CH" sz="1600" b="0" i="0" u="none" strike="noStrike" dirty="0" smtClean="0">
                          <a:solidFill>
                            <a:schemeClr val="tx1"/>
                          </a:solidFill>
                          <a:effectLst/>
                          <a:latin typeface="Calibri" panose="020F0502020204030204" pitchFamily="34" charset="0"/>
                        </a:rPr>
                        <a:t>Not </a:t>
                      </a:r>
                      <a:r>
                        <a:rPr lang="fr-CH" sz="1600" b="0" i="0" u="none" strike="noStrike" dirty="0" err="1" smtClean="0">
                          <a:solidFill>
                            <a:schemeClr val="tx1"/>
                          </a:solidFill>
                          <a:effectLst/>
                          <a:latin typeface="Calibri" panose="020F0502020204030204" pitchFamily="34" charset="0"/>
                        </a:rPr>
                        <a:t>Measured</a:t>
                      </a:r>
                      <a:endParaRPr lang="fr-CH"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fr-CH" sz="1600" b="0" i="0" u="none" strike="noStrike" dirty="0">
                          <a:solidFill>
                            <a:srgbClr val="000000"/>
                          </a:solidFill>
                          <a:effectLst/>
                          <a:latin typeface="Calibri" panose="020F0502020204030204" pitchFamily="34" charset="0"/>
                        </a:rPr>
                        <a:t>2</a:t>
                      </a:r>
                    </a:p>
                  </a:txBody>
                  <a:tcPr marL="9525" marR="9525" marT="9525" marB="0" anchor="ctr"/>
                </a:tc>
              </a:tr>
            </a:tbl>
          </a:graphicData>
        </a:graphic>
      </p:graphicFrame>
      <p:sp>
        <p:nvSpPr>
          <p:cNvPr id="8" name="ZoneTexte 3"/>
          <p:cNvSpPr txBox="1"/>
          <p:nvPr/>
        </p:nvSpPr>
        <p:spPr>
          <a:xfrm>
            <a:off x="383407" y="1300698"/>
            <a:ext cx="8149033" cy="400110"/>
          </a:xfrm>
          <a:prstGeom prst="rect">
            <a:avLst/>
          </a:prstGeom>
          <a:noFill/>
        </p:spPr>
        <p:txBody>
          <a:bodyPr wrap="square" rtlCol="0">
            <a:spAutoFit/>
          </a:bodyPr>
          <a:lstStyle/>
          <a:p>
            <a:r>
              <a:rPr lang="fr-CH" sz="2000" b="1" dirty="0" err="1" smtClean="0"/>
              <a:t>Results</a:t>
            </a:r>
            <a:r>
              <a:rPr lang="fr-CH" sz="2000" b="1" dirty="0" smtClean="0"/>
              <a:t> </a:t>
            </a:r>
            <a:r>
              <a:rPr lang="fr-CH" sz="2000" b="1" dirty="0" err="1" smtClean="0"/>
              <a:t>from</a:t>
            </a:r>
            <a:r>
              <a:rPr lang="fr-CH" sz="2000" b="1" dirty="0" smtClean="0"/>
              <a:t> </a:t>
            </a:r>
            <a:r>
              <a:rPr lang="fr-CH" sz="2000" b="1" dirty="0" err="1" smtClean="0"/>
              <a:t>bench-scale</a:t>
            </a:r>
            <a:r>
              <a:rPr lang="fr-CH" sz="2000" b="1" dirty="0" smtClean="0"/>
              <a:t> and pilot </a:t>
            </a:r>
            <a:r>
              <a:rPr lang="fr-CH" sz="2000" b="1" dirty="0" err="1" smtClean="0"/>
              <a:t>testing</a:t>
            </a:r>
            <a:r>
              <a:rPr lang="fr-CH" sz="2000" b="1" dirty="0" smtClean="0"/>
              <a:t> of restaurant </a:t>
            </a:r>
            <a:r>
              <a:rPr lang="fr-CH" sz="2000" b="1" dirty="0" err="1" smtClean="0"/>
              <a:t>wastes</a:t>
            </a:r>
            <a:endParaRPr lang="fr-CH" sz="2000" b="1" dirty="0" smtClean="0"/>
          </a:p>
        </p:txBody>
      </p:sp>
      <p:sp>
        <p:nvSpPr>
          <p:cNvPr id="7" name="Titolo 1"/>
          <p:cNvSpPr txBox="1">
            <a:spLocks/>
          </p:cNvSpPr>
          <p:nvPr/>
        </p:nvSpPr>
        <p:spPr>
          <a:xfrm>
            <a:off x="467544" y="692696"/>
            <a:ext cx="8532440" cy="576064"/>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results</a:t>
            </a:r>
            <a:endParaRPr kumimoji="0" lang="it-IT" altLang="en-US" sz="3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1591148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83407" y="1647959"/>
            <a:ext cx="8303393" cy="3970318"/>
          </a:xfrm>
          <a:prstGeom prst="rect">
            <a:avLst/>
          </a:prstGeom>
          <a:noFill/>
        </p:spPr>
        <p:txBody>
          <a:bodyPr wrap="square" rtlCol="0">
            <a:spAutoFit/>
          </a:bodyPr>
          <a:lstStyle/>
          <a:p>
            <a:r>
              <a:rPr lang="en-GB" b="1" dirty="0" smtClean="0"/>
              <a:t>20 </a:t>
            </a:r>
            <a:r>
              <a:rPr lang="en-GB" b="1" dirty="0" err="1" smtClean="0"/>
              <a:t>liter</a:t>
            </a:r>
            <a:r>
              <a:rPr lang="en-GB" b="1" dirty="0" smtClean="0"/>
              <a:t> bench-scale system</a:t>
            </a:r>
          </a:p>
          <a:p>
            <a:r>
              <a:rPr lang="en-GB" dirty="0" smtClean="0"/>
              <a:t>More than 12 months experience testing anaerobic digestion of restaurant wastes, fruits and vegetables, wastes from fruit and fish processors, waste paper and dewatered municipal sludge co-substrates. The configuration includes a biofilm deposition and recirculation cell. </a:t>
            </a:r>
          </a:p>
          <a:p>
            <a:r>
              <a:rPr lang="en-GB" dirty="0" smtClean="0"/>
              <a:t>Results presented in the poster session of the EUBC&amp;E 2015, Vienna: “SME-targeted anaerobic digesters for on-site waste management Microbiological and physicochemical characterization at 20 L scale with different organic wastes” </a:t>
            </a:r>
          </a:p>
          <a:p>
            <a:endParaRPr lang="en-GB" dirty="0" smtClean="0"/>
          </a:p>
          <a:p>
            <a:r>
              <a:rPr lang="en-GB" b="1" dirty="0" smtClean="0"/>
              <a:t>650 </a:t>
            </a:r>
            <a:r>
              <a:rPr lang="en-GB" b="1" dirty="0" err="1" smtClean="0"/>
              <a:t>liter</a:t>
            </a:r>
            <a:r>
              <a:rPr lang="en-GB" b="1" dirty="0" smtClean="0"/>
              <a:t> pilot system</a:t>
            </a:r>
          </a:p>
          <a:p>
            <a:r>
              <a:rPr lang="en-GB" dirty="0" smtClean="0"/>
              <a:t>More than 12 months continuous, stable operation using restaurant wastes and sometimes a waste paper co-substrate. The main objectives were to develop and test the jabot, sieve, liquid and gas sensors, HMI, automation and data logging.  </a:t>
            </a:r>
          </a:p>
          <a:p>
            <a:r>
              <a:rPr lang="en-GB" dirty="0" smtClean="0"/>
              <a:t>Results will be published in late 2015</a:t>
            </a:r>
          </a:p>
        </p:txBody>
      </p:sp>
      <p:sp>
        <p:nvSpPr>
          <p:cNvPr id="5" name="Titolo 1"/>
          <p:cNvSpPr txBox="1">
            <a:spLocks/>
          </p:cNvSpPr>
          <p:nvPr/>
        </p:nvSpPr>
        <p:spPr>
          <a:xfrm>
            <a:off x="467544" y="692696"/>
            <a:ext cx="8532440" cy="576064"/>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module</a:t>
            </a:r>
            <a:r>
              <a:rPr kumimoji="0" lang="it-IT" altLang="en-US" sz="3800" b="0" i="0" u="none" strike="noStrike" kern="1200" cap="none" spc="0" normalizeH="0" baseline="0" noProof="0" dirty="0" smtClean="0">
                <a:ln>
                  <a:noFill/>
                </a:ln>
                <a:solidFill>
                  <a:srgbClr val="0099FF"/>
                </a:solidFill>
                <a:effectLst/>
                <a:uLnTx/>
                <a:uFillTx/>
                <a:latin typeface="+mj-lt"/>
                <a:ea typeface="+mj-ea"/>
                <a:cs typeface="+mj-cs"/>
              </a:rPr>
              <a:t> – </a:t>
            </a:r>
            <a:r>
              <a:rPr kumimoji="0" lang="it-IT" altLang="en-US" sz="3800" b="0" i="0" u="none" strike="noStrike" kern="1200" cap="none" spc="0" normalizeH="0" baseline="0" noProof="0" dirty="0" err="1" smtClean="0">
                <a:ln>
                  <a:noFill/>
                </a:ln>
                <a:solidFill>
                  <a:srgbClr val="0099FF"/>
                </a:solidFill>
                <a:effectLst/>
                <a:uLnTx/>
                <a:uFillTx/>
                <a:latin typeface="+mj-lt"/>
                <a:ea typeface="+mj-ea"/>
                <a:cs typeface="+mj-cs"/>
              </a:rPr>
              <a:t>results</a:t>
            </a:r>
            <a:endParaRPr kumimoji="0" lang="it-IT" altLang="en-US" sz="3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1879192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764704"/>
            <a:ext cx="7920880" cy="576064"/>
          </a:xfrm>
        </p:spPr>
        <p:txBody>
          <a:bodyPr>
            <a:normAutofit fontScale="90000"/>
          </a:bodyPr>
          <a:lstStyle/>
          <a:p>
            <a:pPr marL="274320" indent="-274320">
              <a:spcBef>
                <a:spcPct val="20000"/>
              </a:spcBef>
              <a:buClr>
                <a:schemeClr val="accent3"/>
              </a:buClr>
              <a:buSzPct val="95000"/>
              <a:defRPr/>
            </a:pPr>
            <a:r>
              <a:rPr lang="it-IT" altLang="en-US" sz="4600" dirty="0" err="1" smtClean="0">
                <a:solidFill>
                  <a:srgbClr val="0099FF"/>
                </a:solidFill>
              </a:rPr>
              <a:t>Digestion</a:t>
            </a:r>
            <a:r>
              <a:rPr lang="it-IT" altLang="en-US" sz="4600" dirty="0" smtClean="0">
                <a:solidFill>
                  <a:srgbClr val="0099FF"/>
                </a:solidFill>
              </a:rPr>
              <a:t> </a:t>
            </a:r>
            <a:r>
              <a:rPr lang="it-IT" altLang="en-US" sz="4600" dirty="0" err="1" smtClean="0">
                <a:solidFill>
                  <a:srgbClr val="0099FF"/>
                </a:solidFill>
              </a:rPr>
              <a:t>Module</a:t>
            </a:r>
            <a:endParaRPr lang="it-IT" altLang="en-US" sz="1800" dirty="0" smtClean="0">
              <a:solidFill>
                <a:schemeClr val="tx1"/>
              </a:solidFill>
              <a:latin typeface="+mn-lt"/>
              <a:ea typeface="+mn-ea"/>
              <a:cs typeface="+mn-cs"/>
            </a:endParaRPr>
          </a:p>
        </p:txBody>
      </p:sp>
      <p:sp>
        <p:nvSpPr>
          <p:cNvPr id="6" name="Text Box 6"/>
          <p:cNvSpPr txBox="1">
            <a:spLocks noChangeArrowheads="1"/>
          </p:cNvSpPr>
          <p:nvPr/>
        </p:nvSpPr>
        <p:spPr bwMode="auto">
          <a:xfrm>
            <a:off x="1835150" y="6165850"/>
            <a:ext cx="6192838" cy="366713"/>
          </a:xfrm>
          <a:prstGeom prst="rect">
            <a:avLst/>
          </a:prstGeom>
          <a:noFill/>
          <a:ln w="9525">
            <a:noFill/>
            <a:miter lim="800000"/>
            <a:headEnd/>
            <a:tailEnd/>
          </a:ln>
        </p:spPr>
        <p:txBody>
          <a:bodyPr>
            <a:spAutoFit/>
          </a:bodyPr>
          <a:lstStyle/>
          <a:p>
            <a:pPr eaLnBrk="1" hangingPunct="1">
              <a:spcBef>
                <a:spcPct val="50000"/>
              </a:spcBef>
            </a:pPr>
            <a:r>
              <a:rPr lang="en-GB" altLang="en-US"/>
              <a:t>Deployed ORION digestion station on end-user site</a:t>
            </a:r>
            <a:r>
              <a:rPr lang="en-US" altLang="en-US"/>
              <a:t> </a:t>
            </a:r>
          </a:p>
        </p:txBody>
      </p:sp>
      <p:grpSp>
        <p:nvGrpSpPr>
          <p:cNvPr id="7" name="Gruppo 6"/>
          <p:cNvGrpSpPr/>
          <p:nvPr/>
        </p:nvGrpSpPr>
        <p:grpSpPr>
          <a:xfrm>
            <a:off x="2339752" y="1988840"/>
            <a:ext cx="4896544" cy="3240360"/>
            <a:chOff x="0" y="131490"/>
            <a:chExt cx="4896544" cy="3240360"/>
          </a:xfrm>
        </p:grpSpPr>
        <p:pic>
          <p:nvPicPr>
            <p:cNvPr id="8" name="Image 43"/>
            <p:cNvPicPr>
              <a:picLocks noChangeAspect="1" noChangeArrowheads="1"/>
            </p:cNvPicPr>
            <p:nvPr/>
          </p:nvPicPr>
          <p:blipFill>
            <a:blip r:embed="rId2" cstate="print"/>
            <a:srcRect/>
            <a:stretch>
              <a:fillRect/>
            </a:stretch>
          </p:blipFill>
          <p:spPr bwMode="auto">
            <a:xfrm>
              <a:off x="0" y="457200"/>
              <a:ext cx="4095750" cy="2914650"/>
            </a:xfrm>
            <a:prstGeom prst="rect">
              <a:avLst/>
            </a:prstGeom>
            <a:noFill/>
          </p:spPr>
        </p:pic>
        <p:sp>
          <p:nvSpPr>
            <p:cNvPr id="9" name="Zone de texte 2"/>
            <p:cNvSpPr txBox="1">
              <a:spLocks noChangeArrowheads="1"/>
            </p:cNvSpPr>
            <p:nvPr/>
          </p:nvSpPr>
          <p:spPr bwMode="auto">
            <a:xfrm>
              <a:off x="2768352" y="131490"/>
              <a:ext cx="2128192" cy="40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H" sz="20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Digestion module</a:t>
              </a:r>
              <a:endParaRPr kumimoji="0" lang="fr-CH"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Parenthèses 44"/>
            <p:cNvSpPr>
              <a:spLocks noChangeArrowheads="1"/>
            </p:cNvSpPr>
            <p:nvPr/>
          </p:nvSpPr>
          <p:spPr bwMode="auto">
            <a:xfrm>
              <a:off x="1371923" y="968922"/>
              <a:ext cx="1276350" cy="2286000"/>
            </a:xfrm>
            <a:prstGeom prst="bracketPair">
              <a:avLst>
                <a:gd name="adj" fmla="val 16667"/>
              </a:avLst>
            </a:prstGeom>
            <a:noFill/>
            <a:ln w="38100">
              <a:solidFill>
                <a:srgbClr val="FF0000"/>
              </a:solidFill>
              <a:round/>
              <a:headEnd/>
              <a:tailEnd/>
            </a:ln>
          </p:spPr>
          <p:txBody>
            <a:bodyPr vert="horz" wrap="square" lIns="91440" tIns="45720" rIns="91440" bIns="45720" numCol="1" anchor="ctr" anchorCtr="0" compatLnSpc="1">
              <a:prstTxWarp prst="textNoShape">
                <a:avLst/>
              </a:prstTxWarp>
            </a:bodyPr>
            <a:lstStyle/>
            <a:p>
              <a:endParaRPr lang="it-IT"/>
            </a:p>
          </p:txBody>
        </p:sp>
        <p:sp>
          <p:nvSpPr>
            <p:cNvPr id="11" name="Connecteur droit avec flèche 46"/>
            <p:cNvSpPr>
              <a:spLocks noChangeShapeType="1"/>
            </p:cNvSpPr>
            <p:nvPr/>
          </p:nvSpPr>
          <p:spPr bwMode="auto">
            <a:xfrm rot="5400000">
              <a:off x="2473214" y="609442"/>
              <a:ext cx="525015" cy="289196"/>
            </a:xfrm>
            <a:prstGeom prst="bentConnector3">
              <a:avLst>
                <a:gd name="adj1" fmla="val 50000"/>
              </a:avLst>
            </a:prstGeom>
            <a:noFill/>
            <a:ln w="25400">
              <a:solidFill>
                <a:srgbClr val="FF0000"/>
              </a:solidFill>
              <a:miter lim="800000"/>
              <a:headEnd/>
              <a:tailEnd type="arrow" w="med" len="med"/>
            </a:ln>
          </p:spPr>
          <p:txBody>
            <a:bodyPr vert="horz" wrap="square" lIns="91440" tIns="45720" rIns="91440" bIns="45720" numCol="1" anchor="t" anchorCtr="0" compatLnSpc="1">
              <a:prstTxWarp prst="textNoShape">
                <a:avLst/>
              </a:prstTxWarp>
            </a:bodyPr>
            <a:lstStyle/>
            <a:p>
              <a:endParaRPr lang="it-IT"/>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536" y="2837952"/>
            <a:ext cx="8280920" cy="12557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74320" marR="0" lvl="0" indent="-274320" fontAlgn="base">
              <a:lnSpc>
                <a:spcPct val="100000"/>
              </a:lnSpc>
              <a:spcBef>
                <a:spcPct val="20000"/>
              </a:spcBef>
              <a:spcAft>
                <a:spcPct val="0"/>
              </a:spcAft>
              <a:buClr>
                <a:schemeClr val="accent3"/>
              </a:buClr>
              <a:buSzPct val="95000"/>
              <a:tabLst/>
              <a:defRPr/>
            </a:pPr>
            <a:r>
              <a:rPr lang="it-IT" dirty="0" smtClean="0"/>
              <a:t>May </a:t>
            </a:r>
            <a:r>
              <a:rPr lang="it-IT" dirty="0" err="1" smtClean="0"/>
              <a:t>you</a:t>
            </a:r>
            <a:r>
              <a:rPr lang="it-IT" dirty="0" smtClean="0"/>
              <a:t> </a:t>
            </a:r>
            <a:r>
              <a:rPr lang="it-IT" dirty="0" err="1" smtClean="0"/>
              <a:t>have</a:t>
            </a:r>
            <a:r>
              <a:rPr lang="it-IT" dirty="0" smtClean="0"/>
              <a:t> </a:t>
            </a:r>
            <a:r>
              <a:rPr lang="it-IT" dirty="0" err="1" smtClean="0"/>
              <a:t>any</a:t>
            </a:r>
            <a:r>
              <a:rPr lang="it-IT" dirty="0" smtClean="0"/>
              <a:t> </a:t>
            </a:r>
            <a:r>
              <a:rPr lang="it-IT" dirty="0" err="1" smtClean="0"/>
              <a:t>questions</a:t>
            </a:r>
            <a:r>
              <a:rPr lang="it-IT" dirty="0" smtClean="0"/>
              <a:t>, </a:t>
            </a:r>
            <a:r>
              <a:rPr lang="it-IT" dirty="0" err="1" smtClean="0"/>
              <a:t>please</a:t>
            </a:r>
            <a:r>
              <a:rPr lang="it-IT" dirty="0" smtClean="0"/>
              <a:t> </a:t>
            </a:r>
            <a:r>
              <a:rPr lang="it-IT" dirty="0" err="1" smtClean="0"/>
              <a:t>contact</a:t>
            </a:r>
            <a:r>
              <a:rPr lang="it-IT" dirty="0" smtClean="0"/>
              <a:t>: </a:t>
            </a:r>
          </a:p>
          <a:p>
            <a:pPr marL="274320" marR="0" lvl="0" indent="-274320" fontAlgn="base">
              <a:lnSpc>
                <a:spcPct val="100000"/>
              </a:lnSpc>
              <a:spcBef>
                <a:spcPct val="20000"/>
              </a:spcBef>
              <a:spcAft>
                <a:spcPct val="0"/>
              </a:spcAft>
              <a:buClr>
                <a:schemeClr val="accent3"/>
              </a:buClr>
              <a:buSzPct val="95000"/>
              <a:tabLst/>
              <a:defRPr/>
            </a:pPr>
            <a:endParaRPr lang="it-IT" dirty="0" smtClean="0"/>
          </a:p>
          <a:p>
            <a:r>
              <a:rPr lang="it-IT" b="1" dirty="0" smtClean="0"/>
              <a:t>mark.mccormick@heig-vd.ch</a:t>
            </a:r>
          </a:p>
          <a:p>
            <a:r>
              <a:rPr lang="it-IT" b="1" dirty="0" smtClean="0"/>
              <a:t>jean-bernard.michel@heig-vd.ch</a:t>
            </a:r>
          </a:p>
        </p:txBody>
      </p:sp>
      <p:sp>
        <p:nvSpPr>
          <p:cNvPr id="3" name="CasellaDiTesto 2"/>
          <p:cNvSpPr txBox="1"/>
          <p:nvPr/>
        </p:nvSpPr>
        <p:spPr>
          <a:xfrm>
            <a:off x="395536" y="1548661"/>
            <a:ext cx="7272808" cy="800219"/>
          </a:xfrm>
          <a:prstGeom prst="rect">
            <a:avLst/>
          </a:prstGeom>
        </p:spPr>
        <p:txBody>
          <a:bodyPr vert="horz" lIns="0" rIns="0" bIns="0" anchor="b">
            <a:noAutofit/>
          </a:bodyPr>
          <a:lstStyle/>
          <a:p>
            <a:pPr>
              <a:spcBef>
                <a:spcPct val="0"/>
              </a:spcBef>
              <a:defRPr/>
            </a:pPr>
            <a:r>
              <a:rPr lang="en-GB" altLang="en-US" sz="4600" dirty="0" smtClean="0">
                <a:solidFill>
                  <a:srgbClr val="0099FF"/>
                </a:solidFill>
                <a:latin typeface="+mj-lt"/>
                <a:ea typeface="+mj-ea"/>
                <a:cs typeface="+mj-cs"/>
              </a:rPr>
              <a:t>Thank you </a:t>
            </a:r>
            <a:r>
              <a:rPr lang="en-GB" altLang="en-US" sz="4600" dirty="0" smtClean="0">
                <a:solidFill>
                  <a:srgbClr val="0099FF"/>
                </a:solidFill>
                <a:latin typeface="+mj-lt"/>
                <a:ea typeface="+mj-ea"/>
                <a:cs typeface="+mj-cs"/>
              </a:rPr>
              <a:t>for the attention!</a:t>
            </a:r>
            <a:endParaRPr lang="it-IT" altLang="en-US" sz="4600" dirty="0" smtClean="0">
              <a:solidFill>
                <a:srgbClr val="0099FF"/>
              </a:solidFill>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5"/>
          <p:cNvSpPr txBox="1">
            <a:spLocks/>
          </p:cNvSpPr>
          <p:nvPr/>
        </p:nvSpPr>
        <p:spPr>
          <a:xfrm>
            <a:off x="251520" y="1628800"/>
            <a:ext cx="8424936" cy="4752528"/>
          </a:xfrm>
          <a:prstGeom prst="rect">
            <a:avLst/>
          </a:prstGeom>
        </p:spPr>
        <p:txBody>
          <a:bodyPr/>
          <a:lstStyle/>
          <a:p>
            <a:pPr marL="274320" indent="-274320">
              <a:spcBef>
                <a:spcPct val="20000"/>
              </a:spcBef>
              <a:buClr>
                <a:schemeClr val="accent3"/>
              </a:buClr>
              <a:buSzPct val="95000"/>
              <a:buFont typeface="Wingdings 2"/>
              <a:buChar char=""/>
              <a:defRPr/>
            </a:pPr>
            <a:r>
              <a:rPr lang="it-IT" dirty="0" err="1" smtClean="0"/>
              <a:t>Anaerobic</a:t>
            </a:r>
            <a:r>
              <a:rPr lang="it-IT" dirty="0" smtClean="0"/>
              <a:t> </a:t>
            </a:r>
            <a:r>
              <a:rPr lang="en-US" dirty="0" smtClean="0"/>
              <a:t>digestion is a multi step process by which </a:t>
            </a:r>
            <a:r>
              <a:rPr lang="en-US" b="1" dirty="0" smtClean="0"/>
              <a:t>different bacteria and </a:t>
            </a:r>
            <a:r>
              <a:rPr lang="en-US" b="1" dirty="0" err="1" smtClean="0"/>
              <a:t>archaea</a:t>
            </a:r>
            <a:r>
              <a:rPr lang="en-US" dirty="0" smtClean="0"/>
              <a:t> can break down a </a:t>
            </a:r>
            <a:r>
              <a:rPr lang="en-US" b="1" dirty="0" smtClean="0"/>
              <a:t>biodegradable substrate </a:t>
            </a:r>
            <a:r>
              <a:rPr lang="en-US" dirty="0" smtClean="0"/>
              <a:t>in the </a:t>
            </a:r>
            <a:r>
              <a:rPr lang="en-US" b="1" dirty="0" smtClean="0"/>
              <a:t>absence of oxygen</a:t>
            </a:r>
            <a:r>
              <a:rPr lang="en-US" dirty="0" smtClean="0"/>
              <a:t>.</a:t>
            </a:r>
            <a:endParaRPr lang="en-GB" dirty="0" smtClean="0"/>
          </a:p>
          <a:p>
            <a:pPr marL="274320" indent="-274320">
              <a:spcBef>
                <a:spcPct val="20000"/>
              </a:spcBef>
              <a:buClr>
                <a:schemeClr val="accent3"/>
              </a:buClr>
              <a:buSzPct val="95000"/>
              <a:buFont typeface="Wingdings 2"/>
              <a:buChar char=""/>
              <a:defRPr/>
            </a:pPr>
            <a:endParaRPr lang="en-GB" dirty="0" smtClean="0"/>
          </a:p>
          <a:p>
            <a:pPr marL="274320" indent="-274320">
              <a:spcBef>
                <a:spcPct val="20000"/>
              </a:spcBef>
              <a:buClr>
                <a:schemeClr val="accent3"/>
              </a:buClr>
              <a:buSzPct val="95000"/>
              <a:buFont typeface="Wingdings 2"/>
              <a:buChar char=""/>
              <a:defRPr/>
            </a:pPr>
            <a:r>
              <a:rPr lang="en-GB" dirty="0" smtClean="0"/>
              <a:t>This multi step process, where the product of one stage becomes the substrate for the next step, produces </a:t>
            </a:r>
            <a:r>
              <a:rPr lang="en-GB" b="1" dirty="0" smtClean="0"/>
              <a:t>biogas.</a:t>
            </a:r>
            <a:r>
              <a:rPr lang="en-GB" dirty="0" smtClean="0"/>
              <a:t> </a:t>
            </a:r>
          </a:p>
          <a:p>
            <a:endParaRPr lang="en-GB" dirty="0" smtClean="0"/>
          </a:p>
          <a:p>
            <a:pPr marL="274320" lvl="0" indent="-274320">
              <a:spcBef>
                <a:spcPct val="20000"/>
              </a:spcBef>
              <a:buClr>
                <a:schemeClr val="accent3"/>
              </a:buClr>
              <a:buSzPct val="95000"/>
              <a:buFont typeface="Wingdings 2"/>
              <a:buChar char=""/>
              <a:defRPr/>
            </a:pPr>
            <a:r>
              <a:rPr lang="en-US" dirty="0" smtClean="0"/>
              <a:t>The remaining, indigestible material the microbes cannot use and any dead bacterial remains constitute the </a:t>
            </a:r>
            <a:r>
              <a:rPr lang="en-US" b="1" dirty="0" err="1" smtClean="0"/>
              <a:t>digestate</a:t>
            </a:r>
            <a:r>
              <a:rPr lang="en-US" dirty="0" smtClean="0"/>
              <a:t>.</a:t>
            </a:r>
          </a:p>
        </p:txBody>
      </p:sp>
      <p:sp>
        <p:nvSpPr>
          <p:cNvPr id="32770" name="AutoShape 2" descr="Image result for anaerobic digestion pro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2772" name="AutoShape 4" descr="Image result for anaerobic digestion pro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 name="Titolo 1"/>
          <p:cNvSpPr txBox="1">
            <a:spLocks/>
          </p:cNvSpPr>
          <p:nvPr/>
        </p:nvSpPr>
        <p:spPr>
          <a:xfrm>
            <a:off x="611560" y="764704"/>
            <a:ext cx="7920880" cy="576064"/>
          </a:xfrm>
          <a:prstGeom prst="rect">
            <a:avLst/>
          </a:prstGeom>
        </p:spPr>
        <p:txBody>
          <a:bodyPr>
            <a:normAutofit fontScale="8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Anaerobic</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in a </a:t>
            </a: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nutshell</a:t>
            </a:r>
            <a:endParaRPr kumimoji="0" lang="it-IT" altLang="en-US" sz="1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7106" name="Picture 2" descr="Restaurants, hotels, markets, fisheries and other small to medium size agro-food industries have to manage 239 million tonnes of organic waste in Europe per year"/>
          <p:cNvPicPr>
            <a:picLocks noChangeAspect="1" noChangeArrowheads="1"/>
          </p:cNvPicPr>
          <p:nvPr/>
        </p:nvPicPr>
        <p:blipFill>
          <a:blip r:embed="rId2" cstate="print"/>
          <a:srcRect/>
          <a:stretch>
            <a:fillRect/>
          </a:stretch>
        </p:blipFill>
        <p:spPr bwMode="auto">
          <a:xfrm>
            <a:off x="4788024" y="4747646"/>
            <a:ext cx="4135016" cy="1428213"/>
          </a:xfrm>
          <a:prstGeom prst="rect">
            <a:avLst/>
          </a:prstGeom>
          <a:noFill/>
        </p:spPr>
      </p:pic>
      <p:pic>
        <p:nvPicPr>
          <p:cNvPr id="47108" name="Picture 4" descr="ORION aims at allowing a vast majority of SMEs to manage their organic waste by themselves in order to decrease their treatment costs"/>
          <p:cNvPicPr>
            <a:picLocks noChangeAspect="1" noChangeArrowheads="1"/>
          </p:cNvPicPr>
          <p:nvPr/>
        </p:nvPicPr>
        <p:blipFill>
          <a:blip r:embed="rId3" cstate="print"/>
          <a:srcRect/>
          <a:stretch>
            <a:fillRect/>
          </a:stretch>
        </p:blipFill>
        <p:spPr bwMode="auto">
          <a:xfrm>
            <a:off x="179512" y="4725144"/>
            <a:ext cx="4248472" cy="14674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5"/>
          <p:cNvSpPr txBox="1">
            <a:spLocks/>
          </p:cNvSpPr>
          <p:nvPr/>
        </p:nvSpPr>
        <p:spPr>
          <a:xfrm>
            <a:off x="179512" y="1693887"/>
            <a:ext cx="4392488" cy="4543425"/>
          </a:xfrm>
          <a:prstGeom prst="rect">
            <a:avLst/>
          </a:prstGeom>
        </p:spPr>
        <p:txBody>
          <a:bodyPr/>
          <a:lstStyle/>
          <a:p>
            <a:r>
              <a:rPr lang="en-GB" b="1" dirty="0" smtClean="0"/>
              <a:t>Hydrolysis</a:t>
            </a:r>
            <a:endParaRPr lang="it-IT" dirty="0" smtClean="0"/>
          </a:p>
          <a:p>
            <a:pPr marL="274320" indent="-274320">
              <a:spcBef>
                <a:spcPct val="20000"/>
              </a:spcBef>
              <a:buClr>
                <a:schemeClr val="accent3"/>
              </a:buClr>
              <a:buSzPct val="95000"/>
              <a:buFont typeface="Wingdings 2"/>
              <a:buChar char=""/>
              <a:defRPr/>
            </a:pPr>
            <a:r>
              <a:rPr lang="en-GB" dirty="0" smtClean="0"/>
              <a:t>The incoming substrate is built of carbohydrates, proteins and fats which are not water-soluble. </a:t>
            </a:r>
          </a:p>
          <a:p>
            <a:pPr marL="274320" indent="-274320">
              <a:spcBef>
                <a:spcPct val="20000"/>
              </a:spcBef>
              <a:buClr>
                <a:schemeClr val="accent3"/>
              </a:buClr>
              <a:buSzPct val="95000"/>
              <a:buFont typeface="Wingdings 2"/>
              <a:buChar char=""/>
              <a:defRPr/>
            </a:pPr>
            <a:r>
              <a:rPr lang="en-GB" dirty="0" smtClean="0"/>
              <a:t>These </a:t>
            </a:r>
            <a:r>
              <a:rPr lang="en-GB" dirty="0" err="1" smtClean="0"/>
              <a:t>undissolved</a:t>
            </a:r>
            <a:r>
              <a:rPr lang="en-GB" dirty="0" smtClean="0"/>
              <a:t> compounds are broken down into water-soluble fragments (monomers) by </a:t>
            </a:r>
            <a:r>
              <a:rPr lang="en-GB" dirty="0" err="1" smtClean="0"/>
              <a:t>exoenzymes</a:t>
            </a:r>
            <a:r>
              <a:rPr lang="en-GB" dirty="0" smtClean="0"/>
              <a:t> produced by bacteria. </a:t>
            </a:r>
          </a:p>
          <a:p>
            <a:pPr marL="274320" indent="-274320">
              <a:spcBef>
                <a:spcPct val="20000"/>
              </a:spcBef>
              <a:buClr>
                <a:schemeClr val="accent3"/>
              </a:buClr>
              <a:buSzPct val="95000"/>
              <a:buFont typeface="Wingdings 2"/>
              <a:buChar char=""/>
              <a:defRPr/>
            </a:pPr>
            <a:r>
              <a:rPr lang="en-GB" dirty="0" smtClean="0"/>
              <a:t>A large and diverse group of bacteria is needed for this process. </a:t>
            </a:r>
          </a:p>
          <a:p>
            <a:pPr marL="274320" indent="-274320">
              <a:spcBef>
                <a:spcPct val="20000"/>
              </a:spcBef>
              <a:buClr>
                <a:schemeClr val="accent3"/>
              </a:buClr>
              <a:buSzPct val="95000"/>
              <a:buFont typeface="Wingdings 2"/>
              <a:buChar char=""/>
              <a:defRPr/>
            </a:pPr>
            <a:r>
              <a:rPr lang="en-GB" dirty="0" smtClean="0"/>
              <a:t>The products of this stage are simple sugars, fatty acids and amino acids </a:t>
            </a:r>
          </a:p>
        </p:txBody>
      </p:sp>
      <p:sp>
        <p:nvSpPr>
          <p:cNvPr id="32770" name="AutoShape 2" descr="Image result for anaerobic digestion pro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2772" name="AutoShape 4" descr="Image result for anaerobic digestion pro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 name="Rettangolo arrotondato 7"/>
          <p:cNvSpPr/>
          <p:nvPr/>
        </p:nvSpPr>
        <p:spPr>
          <a:xfrm>
            <a:off x="5292080" y="1556792"/>
            <a:ext cx="295232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Complex</a:t>
            </a:r>
            <a:r>
              <a:rPr lang="it-IT" dirty="0" smtClean="0"/>
              <a:t> </a:t>
            </a:r>
            <a:r>
              <a:rPr lang="it-IT" dirty="0" err="1" smtClean="0"/>
              <a:t>organic</a:t>
            </a:r>
            <a:r>
              <a:rPr lang="it-IT" dirty="0" smtClean="0"/>
              <a:t> </a:t>
            </a:r>
            <a:r>
              <a:rPr lang="it-IT" dirty="0" err="1" smtClean="0"/>
              <a:t>matter</a:t>
            </a:r>
            <a:endParaRPr lang="it-IT" dirty="0" smtClean="0"/>
          </a:p>
          <a:p>
            <a:pPr algn="ctr"/>
            <a:r>
              <a:rPr lang="it-IT" sz="1600" dirty="0" err="1" smtClean="0"/>
              <a:t>Carobhydrates</a:t>
            </a:r>
            <a:r>
              <a:rPr lang="it-IT" sz="1600" dirty="0" smtClean="0"/>
              <a:t>, </a:t>
            </a:r>
            <a:r>
              <a:rPr lang="it-IT" sz="1600" dirty="0" err="1" smtClean="0"/>
              <a:t>proteins</a:t>
            </a:r>
            <a:r>
              <a:rPr lang="it-IT" sz="1600" dirty="0" smtClean="0"/>
              <a:t>, </a:t>
            </a:r>
            <a:r>
              <a:rPr lang="it-IT" sz="1600" dirty="0" err="1" smtClean="0"/>
              <a:t>fats</a:t>
            </a:r>
            <a:endParaRPr lang="it-IT" sz="1600" dirty="0"/>
          </a:p>
        </p:txBody>
      </p:sp>
      <p:sp>
        <p:nvSpPr>
          <p:cNvPr id="9" name="Freccia in giù 8"/>
          <p:cNvSpPr/>
          <p:nvPr/>
        </p:nvSpPr>
        <p:spPr>
          <a:xfrm>
            <a:off x="6660232" y="2132856"/>
            <a:ext cx="288032" cy="576064"/>
          </a:xfrm>
          <a:prstGeom prst="downArrow">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arrotondato 9"/>
          <p:cNvSpPr/>
          <p:nvPr/>
        </p:nvSpPr>
        <p:spPr>
          <a:xfrm>
            <a:off x="5364088" y="2708920"/>
            <a:ext cx="295232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Soluble</a:t>
            </a:r>
            <a:r>
              <a:rPr lang="it-IT" dirty="0" smtClean="0"/>
              <a:t> </a:t>
            </a:r>
            <a:r>
              <a:rPr lang="it-IT" dirty="0" err="1" smtClean="0"/>
              <a:t>organic</a:t>
            </a:r>
            <a:r>
              <a:rPr lang="it-IT" dirty="0" smtClean="0"/>
              <a:t> </a:t>
            </a:r>
            <a:r>
              <a:rPr lang="it-IT" dirty="0" err="1" smtClean="0"/>
              <a:t>molecules</a:t>
            </a:r>
            <a:endParaRPr lang="it-IT" dirty="0" smtClean="0"/>
          </a:p>
          <a:p>
            <a:pPr algn="ctr"/>
            <a:r>
              <a:rPr lang="it-IT" sz="1600" dirty="0" err="1" smtClean="0"/>
              <a:t>Sugars</a:t>
            </a:r>
            <a:r>
              <a:rPr lang="it-IT" sz="1600" dirty="0" smtClean="0"/>
              <a:t>, amino </a:t>
            </a:r>
            <a:r>
              <a:rPr lang="it-IT" sz="1600" dirty="0" err="1" smtClean="0"/>
              <a:t>acids</a:t>
            </a:r>
            <a:r>
              <a:rPr lang="it-IT" sz="1600" dirty="0" smtClean="0"/>
              <a:t>, </a:t>
            </a:r>
            <a:r>
              <a:rPr lang="it-IT" sz="1600" dirty="0" err="1" smtClean="0"/>
              <a:t>fatty</a:t>
            </a:r>
            <a:r>
              <a:rPr lang="it-IT" sz="1600" dirty="0" smtClean="0"/>
              <a:t> </a:t>
            </a:r>
            <a:r>
              <a:rPr lang="it-IT" sz="1600" dirty="0" err="1" smtClean="0"/>
              <a:t>acids</a:t>
            </a:r>
            <a:endParaRPr lang="it-IT" sz="1600" dirty="0"/>
          </a:p>
        </p:txBody>
      </p:sp>
      <p:sp>
        <p:nvSpPr>
          <p:cNvPr id="16" name="CasellaDiTesto 15"/>
          <p:cNvSpPr txBox="1"/>
          <p:nvPr/>
        </p:nvSpPr>
        <p:spPr>
          <a:xfrm>
            <a:off x="5076056" y="2060848"/>
            <a:ext cx="3528392" cy="523220"/>
          </a:xfrm>
          <a:prstGeom prst="rect">
            <a:avLst/>
          </a:prstGeom>
          <a:noFill/>
        </p:spPr>
        <p:txBody>
          <a:bodyPr wrap="square" rtlCol="0">
            <a:spAutoFit/>
          </a:bodyPr>
          <a:lstStyle/>
          <a:p>
            <a:pPr algn="ctr"/>
            <a:r>
              <a:rPr lang="it-IT" sz="2800" b="1" dirty="0" err="1" smtClean="0"/>
              <a:t>Hydrolysis</a:t>
            </a:r>
            <a:endParaRPr lang="it-IT" sz="2800" b="1" dirty="0" smtClean="0"/>
          </a:p>
        </p:txBody>
      </p:sp>
      <p:sp>
        <p:nvSpPr>
          <p:cNvPr id="24" name="Titolo 1"/>
          <p:cNvSpPr txBox="1">
            <a:spLocks/>
          </p:cNvSpPr>
          <p:nvPr/>
        </p:nvSpPr>
        <p:spPr>
          <a:xfrm>
            <a:off x="611560" y="764704"/>
            <a:ext cx="7920880" cy="576064"/>
          </a:xfrm>
          <a:prstGeom prst="rect">
            <a:avLst/>
          </a:prstGeom>
        </p:spPr>
        <p:txBody>
          <a:bodyPr>
            <a:normAutofit fontScale="8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Anaerobic</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 </a:t>
            </a: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step</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1</a:t>
            </a:r>
            <a:endParaRPr kumimoji="0" lang="it-IT" alt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ccia in giù 19"/>
          <p:cNvSpPr/>
          <p:nvPr/>
        </p:nvSpPr>
        <p:spPr>
          <a:xfrm rot="1991763">
            <a:off x="6078821" y="4347276"/>
            <a:ext cx="332291" cy="868635"/>
          </a:xfrm>
          <a:prstGeom prst="downArrow">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in giù 20"/>
          <p:cNvSpPr/>
          <p:nvPr/>
        </p:nvSpPr>
        <p:spPr>
          <a:xfrm rot="19608237" flipH="1">
            <a:off x="7197384" y="4340479"/>
            <a:ext cx="332291" cy="868635"/>
          </a:xfrm>
          <a:prstGeom prst="downArrow">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contenuto 5"/>
          <p:cNvSpPr txBox="1">
            <a:spLocks/>
          </p:cNvSpPr>
          <p:nvPr/>
        </p:nvSpPr>
        <p:spPr>
          <a:xfrm>
            <a:off x="179512" y="1693887"/>
            <a:ext cx="4536504" cy="4543425"/>
          </a:xfrm>
          <a:prstGeom prst="rect">
            <a:avLst/>
          </a:prstGeom>
        </p:spPr>
        <p:txBody>
          <a:bodyPr/>
          <a:lstStyle/>
          <a:p>
            <a:r>
              <a:rPr lang="en-GB" b="1" dirty="0" err="1" smtClean="0"/>
              <a:t>Acidogenesis</a:t>
            </a:r>
            <a:r>
              <a:rPr lang="en-GB" b="1" dirty="0" smtClean="0"/>
              <a:t> (acid formation)</a:t>
            </a:r>
            <a:endParaRPr lang="it-IT" dirty="0" smtClean="0"/>
          </a:p>
          <a:p>
            <a:pPr marL="274320" indent="-274320">
              <a:spcBef>
                <a:spcPct val="20000"/>
              </a:spcBef>
              <a:buClr>
                <a:schemeClr val="accent3"/>
              </a:buClr>
              <a:buSzPct val="95000"/>
              <a:buFont typeface="Wingdings 2"/>
              <a:buChar char=""/>
              <a:defRPr/>
            </a:pPr>
            <a:r>
              <a:rPr lang="en-GB" dirty="0" smtClean="0"/>
              <a:t>The monomers that were the products of the hydrolytic phase are taken up by the bacteria and further degraded into short-chain organic acids, alcohols, hydrogen and carbon dioxide.</a:t>
            </a:r>
          </a:p>
          <a:p>
            <a:pPr marL="274320" indent="-274320">
              <a:spcBef>
                <a:spcPct val="20000"/>
              </a:spcBef>
              <a:buClr>
                <a:schemeClr val="accent3"/>
              </a:buClr>
              <a:buSzPct val="95000"/>
              <a:buFont typeface="Wingdings 2"/>
              <a:buChar char=""/>
              <a:defRPr/>
            </a:pPr>
            <a:endParaRPr lang="en-GB" dirty="0" smtClean="0"/>
          </a:p>
          <a:p>
            <a:r>
              <a:rPr lang="en-GB" b="1" dirty="0" err="1" smtClean="0"/>
              <a:t>Acetogenesis</a:t>
            </a:r>
            <a:r>
              <a:rPr lang="en-GB" b="1" dirty="0" smtClean="0"/>
              <a:t> (acetate formation)</a:t>
            </a:r>
            <a:endParaRPr lang="en-GB" dirty="0" smtClean="0"/>
          </a:p>
          <a:p>
            <a:pPr marL="274320" indent="-274320">
              <a:spcBef>
                <a:spcPct val="20000"/>
              </a:spcBef>
              <a:buClr>
                <a:schemeClr val="accent3"/>
              </a:buClr>
              <a:buSzPct val="95000"/>
              <a:buFont typeface="Wingdings 2"/>
              <a:buChar char=""/>
              <a:defRPr/>
            </a:pPr>
            <a:r>
              <a:rPr lang="en-GB" dirty="0" smtClean="0"/>
              <a:t>These simpler molecules are utilised by “</a:t>
            </a:r>
            <a:r>
              <a:rPr lang="en-GB" dirty="0" err="1" smtClean="0"/>
              <a:t>acetogenic</a:t>
            </a:r>
            <a:r>
              <a:rPr lang="en-GB" dirty="0" smtClean="0"/>
              <a:t>” bacteria to produce acetic acid, with carbon dioxide as another product of the breakdown. </a:t>
            </a:r>
          </a:p>
          <a:p>
            <a:pPr marL="274320" indent="-274320">
              <a:spcBef>
                <a:spcPct val="20000"/>
              </a:spcBef>
              <a:buClr>
                <a:schemeClr val="accent3"/>
              </a:buClr>
              <a:buSzPct val="95000"/>
              <a:buFont typeface="Wingdings 2"/>
              <a:buChar char=""/>
              <a:defRPr/>
            </a:pPr>
            <a:r>
              <a:rPr lang="en-GB" dirty="0" smtClean="0"/>
              <a:t>The product of the </a:t>
            </a:r>
            <a:r>
              <a:rPr lang="en-GB" dirty="0" err="1" smtClean="0"/>
              <a:t>acetogenic</a:t>
            </a:r>
            <a:r>
              <a:rPr lang="en-GB" dirty="0" smtClean="0"/>
              <a:t> phase is acetate. Acetate is important because it is the primary substrate used by </a:t>
            </a:r>
            <a:r>
              <a:rPr lang="en-GB" dirty="0" err="1" smtClean="0"/>
              <a:t>methanogenic</a:t>
            </a:r>
            <a:r>
              <a:rPr lang="en-GB" dirty="0" smtClean="0"/>
              <a:t> bacteria.</a:t>
            </a:r>
            <a:endParaRPr lang="it-IT" dirty="0" smtClean="0"/>
          </a:p>
          <a:p>
            <a:pPr marL="274320" indent="-274320">
              <a:spcBef>
                <a:spcPct val="20000"/>
              </a:spcBef>
              <a:buClr>
                <a:schemeClr val="accent3"/>
              </a:buClr>
              <a:buSzPct val="95000"/>
              <a:buFont typeface="Wingdings 2"/>
              <a:buChar char=""/>
              <a:defRPr/>
            </a:pPr>
            <a:endParaRPr lang="it-IT" dirty="0" smtClean="0"/>
          </a:p>
        </p:txBody>
      </p:sp>
      <p:sp>
        <p:nvSpPr>
          <p:cNvPr id="32770" name="AutoShape 2" descr="Image result for anaerobic digestion pro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2772" name="AutoShape 4" descr="Image result for anaerobic digestion pro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 name="Rettangolo arrotondato 7"/>
          <p:cNvSpPr/>
          <p:nvPr/>
        </p:nvSpPr>
        <p:spPr>
          <a:xfrm>
            <a:off x="5292080" y="1556792"/>
            <a:ext cx="295232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Complex</a:t>
            </a:r>
            <a:r>
              <a:rPr lang="it-IT" dirty="0" smtClean="0"/>
              <a:t> </a:t>
            </a:r>
            <a:r>
              <a:rPr lang="it-IT" dirty="0" err="1" smtClean="0"/>
              <a:t>organic</a:t>
            </a:r>
            <a:r>
              <a:rPr lang="it-IT" dirty="0" smtClean="0"/>
              <a:t> </a:t>
            </a:r>
            <a:r>
              <a:rPr lang="it-IT" dirty="0" err="1" smtClean="0"/>
              <a:t>matter</a:t>
            </a:r>
            <a:endParaRPr lang="it-IT" dirty="0" smtClean="0"/>
          </a:p>
          <a:p>
            <a:pPr algn="ctr"/>
            <a:r>
              <a:rPr lang="it-IT" sz="1600" dirty="0" err="1" smtClean="0"/>
              <a:t>Carobhydrates</a:t>
            </a:r>
            <a:r>
              <a:rPr lang="it-IT" sz="1600" dirty="0" smtClean="0"/>
              <a:t>, </a:t>
            </a:r>
            <a:r>
              <a:rPr lang="it-IT" sz="1600" dirty="0" err="1" smtClean="0"/>
              <a:t>proteins</a:t>
            </a:r>
            <a:r>
              <a:rPr lang="it-IT" sz="1600" dirty="0" smtClean="0"/>
              <a:t>, </a:t>
            </a:r>
            <a:r>
              <a:rPr lang="it-IT" sz="1600" dirty="0" err="1" smtClean="0"/>
              <a:t>fats</a:t>
            </a:r>
            <a:endParaRPr lang="it-IT" sz="1600" dirty="0"/>
          </a:p>
        </p:txBody>
      </p:sp>
      <p:sp>
        <p:nvSpPr>
          <p:cNvPr id="9" name="Freccia in giù 8"/>
          <p:cNvSpPr/>
          <p:nvPr/>
        </p:nvSpPr>
        <p:spPr>
          <a:xfrm>
            <a:off x="6660232" y="2132856"/>
            <a:ext cx="288032" cy="576064"/>
          </a:xfrm>
          <a:prstGeom prst="downArrow">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a:off x="6660232" y="3284984"/>
            <a:ext cx="288032" cy="720080"/>
          </a:xfrm>
          <a:prstGeom prst="downArrow">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arrotondato 11"/>
          <p:cNvSpPr/>
          <p:nvPr/>
        </p:nvSpPr>
        <p:spPr>
          <a:xfrm>
            <a:off x="6156176" y="4005064"/>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Volatile </a:t>
            </a:r>
            <a:r>
              <a:rPr lang="it-IT" dirty="0" err="1" smtClean="0"/>
              <a:t>fatty</a:t>
            </a:r>
            <a:r>
              <a:rPr lang="it-IT" dirty="0" smtClean="0"/>
              <a:t> </a:t>
            </a:r>
            <a:r>
              <a:rPr lang="it-IT" dirty="0" err="1" smtClean="0"/>
              <a:t>acids</a:t>
            </a:r>
            <a:endParaRPr lang="it-IT" sz="1600" dirty="0"/>
          </a:p>
        </p:txBody>
      </p:sp>
      <p:sp>
        <p:nvSpPr>
          <p:cNvPr id="14" name="Rettangolo arrotondato 13"/>
          <p:cNvSpPr/>
          <p:nvPr/>
        </p:nvSpPr>
        <p:spPr>
          <a:xfrm>
            <a:off x="7308304" y="5157192"/>
            <a:ext cx="144016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H2 + CO2</a:t>
            </a:r>
            <a:endParaRPr lang="it-IT" sz="1600" dirty="0"/>
          </a:p>
        </p:txBody>
      </p:sp>
      <p:sp>
        <p:nvSpPr>
          <p:cNvPr id="15" name="Rettangolo arrotondato 14"/>
          <p:cNvSpPr/>
          <p:nvPr/>
        </p:nvSpPr>
        <p:spPr>
          <a:xfrm>
            <a:off x="4932040" y="5157192"/>
            <a:ext cx="144016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Acetic</a:t>
            </a:r>
            <a:r>
              <a:rPr lang="it-IT" dirty="0" smtClean="0"/>
              <a:t> acid</a:t>
            </a:r>
            <a:endParaRPr lang="it-IT" sz="1600" dirty="0"/>
          </a:p>
        </p:txBody>
      </p:sp>
      <p:sp>
        <p:nvSpPr>
          <p:cNvPr id="18" name="Freccia in giù 17"/>
          <p:cNvSpPr/>
          <p:nvPr/>
        </p:nvSpPr>
        <p:spPr>
          <a:xfrm rot="1991763">
            <a:off x="5856700" y="2975072"/>
            <a:ext cx="319876" cy="2334331"/>
          </a:xfrm>
          <a:prstGeom prst="downArrow">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in giù 18"/>
          <p:cNvSpPr/>
          <p:nvPr/>
        </p:nvSpPr>
        <p:spPr>
          <a:xfrm rot="19608237" flipH="1">
            <a:off x="7417177" y="2966048"/>
            <a:ext cx="319876" cy="2334331"/>
          </a:xfrm>
          <a:prstGeom prst="downArrow">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arrotondato 9"/>
          <p:cNvSpPr/>
          <p:nvPr/>
        </p:nvSpPr>
        <p:spPr>
          <a:xfrm>
            <a:off x="5364088" y="2708920"/>
            <a:ext cx="295232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Soluble</a:t>
            </a:r>
            <a:r>
              <a:rPr lang="it-IT" dirty="0" smtClean="0"/>
              <a:t> </a:t>
            </a:r>
            <a:r>
              <a:rPr lang="it-IT" dirty="0" err="1" smtClean="0"/>
              <a:t>organic</a:t>
            </a:r>
            <a:r>
              <a:rPr lang="it-IT" dirty="0" smtClean="0"/>
              <a:t> </a:t>
            </a:r>
            <a:r>
              <a:rPr lang="it-IT" dirty="0" err="1" smtClean="0"/>
              <a:t>molecules</a:t>
            </a:r>
            <a:endParaRPr lang="it-IT" dirty="0" smtClean="0"/>
          </a:p>
          <a:p>
            <a:pPr algn="ctr"/>
            <a:r>
              <a:rPr lang="it-IT" sz="1600" dirty="0" err="1" smtClean="0"/>
              <a:t>Sugars</a:t>
            </a:r>
            <a:r>
              <a:rPr lang="it-IT" sz="1600" dirty="0" smtClean="0"/>
              <a:t>, amino </a:t>
            </a:r>
            <a:r>
              <a:rPr lang="it-IT" sz="1600" dirty="0" err="1" smtClean="0"/>
              <a:t>acids</a:t>
            </a:r>
            <a:r>
              <a:rPr lang="it-IT" sz="1600" dirty="0" smtClean="0"/>
              <a:t>, </a:t>
            </a:r>
            <a:r>
              <a:rPr lang="it-IT" sz="1600" dirty="0" err="1" smtClean="0"/>
              <a:t>fatty</a:t>
            </a:r>
            <a:r>
              <a:rPr lang="it-IT" sz="1600" dirty="0" smtClean="0"/>
              <a:t> </a:t>
            </a:r>
            <a:r>
              <a:rPr lang="it-IT" sz="1600" dirty="0" err="1" smtClean="0"/>
              <a:t>acids</a:t>
            </a:r>
            <a:endParaRPr lang="it-IT" sz="1600" dirty="0"/>
          </a:p>
        </p:txBody>
      </p:sp>
      <p:sp>
        <p:nvSpPr>
          <p:cNvPr id="16" name="CasellaDiTesto 15"/>
          <p:cNvSpPr txBox="1"/>
          <p:nvPr/>
        </p:nvSpPr>
        <p:spPr>
          <a:xfrm>
            <a:off x="5076056" y="2060848"/>
            <a:ext cx="3528392" cy="3477875"/>
          </a:xfrm>
          <a:prstGeom prst="rect">
            <a:avLst/>
          </a:prstGeom>
          <a:noFill/>
        </p:spPr>
        <p:txBody>
          <a:bodyPr wrap="square" rtlCol="0">
            <a:spAutoFit/>
          </a:bodyPr>
          <a:lstStyle/>
          <a:p>
            <a:pPr algn="ctr"/>
            <a:r>
              <a:rPr lang="it-IT" sz="2800" b="1" dirty="0" err="1" smtClean="0"/>
              <a:t>Hydrolysis</a:t>
            </a:r>
            <a:endParaRPr lang="it-IT" sz="2800" b="1" dirty="0" smtClean="0"/>
          </a:p>
          <a:p>
            <a:pPr algn="ctr"/>
            <a:endParaRPr lang="it-IT" sz="2800" b="1" dirty="0" smtClean="0"/>
          </a:p>
          <a:p>
            <a:pPr algn="ctr"/>
            <a:endParaRPr lang="it-IT" sz="2800" b="1" dirty="0" smtClean="0"/>
          </a:p>
          <a:p>
            <a:pPr algn="ctr"/>
            <a:r>
              <a:rPr lang="it-IT" sz="2800" b="1" dirty="0" err="1" smtClean="0"/>
              <a:t>Acidogenesis</a:t>
            </a:r>
            <a:endParaRPr lang="it-IT" sz="2800" b="1" dirty="0" smtClean="0"/>
          </a:p>
          <a:p>
            <a:pPr algn="ctr"/>
            <a:endParaRPr lang="it-IT" sz="2400" b="1" dirty="0" smtClean="0"/>
          </a:p>
          <a:p>
            <a:pPr algn="ctr"/>
            <a:endParaRPr lang="it-IT" sz="2400" b="1" dirty="0" smtClean="0"/>
          </a:p>
          <a:p>
            <a:pPr algn="ctr"/>
            <a:r>
              <a:rPr lang="it-IT" sz="2800" b="1" dirty="0" err="1" smtClean="0"/>
              <a:t>Acetogenesis</a:t>
            </a:r>
            <a:endParaRPr lang="it-IT" sz="3200" b="1" dirty="0" smtClean="0"/>
          </a:p>
          <a:p>
            <a:pPr algn="ctr"/>
            <a:endParaRPr lang="it-IT" sz="3200" b="1" dirty="0" smtClean="0"/>
          </a:p>
        </p:txBody>
      </p:sp>
      <p:sp>
        <p:nvSpPr>
          <p:cNvPr id="24" name="Titolo 1"/>
          <p:cNvSpPr txBox="1">
            <a:spLocks/>
          </p:cNvSpPr>
          <p:nvPr/>
        </p:nvSpPr>
        <p:spPr>
          <a:xfrm>
            <a:off x="611560" y="764704"/>
            <a:ext cx="7920880" cy="576064"/>
          </a:xfrm>
          <a:prstGeom prst="rect">
            <a:avLst/>
          </a:prstGeom>
        </p:spPr>
        <p:txBody>
          <a:bodyPr>
            <a:normAutofit fontScale="8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Anaerobic</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 </a:t>
            </a: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step</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2, 3</a:t>
            </a:r>
            <a:endParaRPr kumimoji="0" lang="it-IT" alt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ccia in giù 21"/>
          <p:cNvSpPr/>
          <p:nvPr/>
        </p:nvSpPr>
        <p:spPr>
          <a:xfrm rot="1991763">
            <a:off x="7457968" y="5368669"/>
            <a:ext cx="315180" cy="763267"/>
          </a:xfrm>
          <a:prstGeom prst="downArrow">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in giù 22"/>
          <p:cNvSpPr/>
          <p:nvPr/>
        </p:nvSpPr>
        <p:spPr>
          <a:xfrm rot="19608237" flipH="1">
            <a:off x="5829428" y="5406220"/>
            <a:ext cx="336987" cy="726080"/>
          </a:xfrm>
          <a:prstGeom prst="downArrow">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in giù 19"/>
          <p:cNvSpPr/>
          <p:nvPr/>
        </p:nvSpPr>
        <p:spPr>
          <a:xfrm rot="1991763">
            <a:off x="6078821" y="4347276"/>
            <a:ext cx="332291" cy="868635"/>
          </a:xfrm>
          <a:prstGeom prst="downArrow">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in giù 20"/>
          <p:cNvSpPr/>
          <p:nvPr/>
        </p:nvSpPr>
        <p:spPr>
          <a:xfrm rot="19608237" flipH="1">
            <a:off x="7197384" y="4340479"/>
            <a:ext cx="332291" cy="868635"/>
          </a:xfrm>
          <a:prstGeom prst="downArrow">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contenuto 5"/>
          <p:cNvSpPr txBox="1">
            <a:spLocks/>
          </p:cNvSpPr>
          <p:nvPr/>
        </p:nvSpPr>
        <p:spPr>
          <a:xfrm>
            <a:off x="179512" y="1693887"/>
            <a:ext cx="4752528" cy="4543425"/>
          </a:xfrm>
          <a:prstGeom prst="rect">
            <a:avLst/>
          </a:prstGeom>
        </p:spPr>
        <p:txBody>
          <a:bodyPr/>
          <a:lstStyle/>
          <a:p>
            <a:r>
              <a:rPr lang="en-GB" b="1" dirty="0" err="1" smtClean="0"/>
              <a:t>Methanogenic</a:t>
            </a:r>
            <a:r>
              <a:rPr lang="en-GB" b="1" dirty="0" smtClean="0"/>
              <a:t> phase (methane formation)</a:t>
            </a:r>
            <a:endParaRPr lang="it-IT" dirty="0" smtClean="0"/>
          </a:p>
          <a:p>
            <a:pPr marL="274320" indent="-274320">
              <a:spcBef>
                <a:spcPct val="20000"/>
              </a:spcBef>
              <a:buClr>
                <a:schemeClr val="accent3"/>
              </a:buClr>
              <a:buSzPct val="95000"/>
              <a:buFont typeface="Wingdings 2"/>
              <a:buChar char=""/>
              <a:defRPr/>
            </a:pPr>
            <a:r>
              <a:rPr lang="en-GB" dirty="0" smtClean="0"/>
              <a:t>A group of </a:t>
            </a:r>
            <a:r>
              <a:rPr lang="en-GB" dirty="0" err="1" smtClean="0"/>
              <a:t>archaea</a:t>
            </a:r>
            <a:r>
              <a:rPr lang="en-GB" dirty="0" smtClean="0"/>
              <a:t> is responsible for the </a:t>
            </a:r>
            <a:r>
              <a:rPr lang="en-GB" dirty="0" err="1" smtClean="0"/>
              <a:t>methanogenic</a:t>
            </a:r>
            <a:r>
              <a:rPr lang="en-GB" dirty="0" smtClean="0"/>
              <a:t> phase. </a:t>
            </a:r>
          </a:p>
          <a:p>
            <a:pPr marL="274320" indent="-274320">
              <a:spcBef>
                <a:spcPct val="20000"/>
              </a:spcBef>
              <a:buClr>
                <a:schemeClr val="accent3"/>
              </a:buClr>
              <a:buSzPct val="95000"/>
              <a:buFont typeface="Wingdings 2"/>
              <a:buChar char=""/>
              <a:defRPr/>
            </a:pPr>
            <a:r>
              <a:rPr lang="en-GB" dirty="0" err="1" smtClean="0"/>
              <a:t>Methanogens</a:t>
            </a:r>
            <a:r>
              <a:rPr lang="en-GB" dirty="0" smtClean="0"/>
              <a:t> are able to use the acetic acid and produce methane. </a:t>
            </a:r>
          </a:p>
          <a:p>
            <a:pPr marL="274320" indent="-274320">
              <a:spcBef>
                <a:spcPct val="20000"/>
              </a:spcBef>
              <a:buClr>
                <a:schemeClr val="accent3"/>
              </a:buClr>
              <a:buSzPct val="95000"/>
              <a:buFont typeface="Wingdings 2"/>
              <a:buChar char=""/>
              <a:defRPr/>
            </a:pPr>
            <a:r>
              <a:rPr lang="en-GB" dirty="0" smtClean="0"/>
              <a:t>There is also another group of </a:t>
            </a:r>
            <a:r>
              <a:rPr lang="en-GB" dirty="0" err="1" smtClean="0"/>
              <a:t>methanogens</a:t>
            </a:r>
            <a:r>
              <a:rPr lang="en-GB" dirty="0" smtClean="0"/>
              <a:t> that convert hydrogen and carbon dioxide to methane. In this step the </a:t>
            </a:r>
            <a:r>
              <a:rPr lang="en-GB" dirty="0" err="1" smtClean="0"/>
              <a:t>archaea</a:t>
            </a:r>
            <a:r>
              <a:rPr lang="en-GB" dirty="0" smtClean="0"/>
              <a:t> </a:t>
            </a:r>
            <a:r>
              <a:rPr lang="en-GB" dirty="0" err="1" smtClean="0"/>
              <a:t>methanogens</a:t>
            </a:r>
            <a:r>
              <a:rPr lang="en-GB" dirty="0" smtClean="0"/>
              <a:t> form methane using mostly acetate, CO2 and H2. </a:t>
            </a:r>
          </a:p>
          <a:p>
            <a:pPr marL="274320" indent="-274320">
              <a:spcBef>
                <a:spcPct val="20000"/>
              </a:spcBef>
              <a:buClr>
                <a:schemeClr val="accent3"/>
              </a:buClr>
              <a:buSzPct val="95000"/>
              <a:buFont typeface="Wingdings 2"/>
              <a:buChar char=""/>
              <a:defRPr/>
            </a:pPr>
            <a:r>
              <a:rPr lang="en-GB" dirty="0" smtClean="0"/>
              <a:t>Methane can also be formed from some other organic compounds but all compounds that are not degraded by the </a:t>
            </a:r>
            <a:r>
              <a:rPr lang="en-GB" dirty="0" err="1" smtClean="0"/>
              <a:t>methanogens</a:t>
            </a:r>
            <a:r>
              <a:rPr lang="en-GB" dirty="0" smtClean="0"/>
              <a:t> will accumulate in the digester.</a:t>
            </a:r>
            <a:endParaRPr lang="it-IT" dirty="0" smtClean="0"/>
          </a:p>
          <a:p>
            <a:pPr marL="274320" indent="-274320">
              <a:spcBef>
                <a:spcPct val="20000"/>
              </a:spcBef>
              <a:buClr>
                <a:schemeClr val="accent3"/>
              </a:buClr>
              <a:buSzPct val="95000"/>
              <a:buFont typeface="Wingdings 2"/>
              <a:buChar char=""/>
              <a:defRPr/>
            </a:pPr>
            <a:endParaRPr lang="it-IT" dirty="0" smtClean="0"/>
          </a:p>
        </p:txBody>
      </p:sp>
      <p:sp>
        <p:nvSpPr>
          <p:cNvPr id="32770" name="AutoShape 2" descr="Image result for anaerobic digestion pro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2772" name="AutoShape 4" descr="Image result for anaerobic digestion pro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 name="Rettangolo arrotondato 7"/>
          <p:cNvSpPr/>
          <p:nvPr/>
        </p:nvSpPr>
        <p:spPr>
          <a:xfrm>
            <a:off x="5292080" y="1556792"/>
            <a:ext cx="295232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Complex</a:t>
            </a:r>
            <a:r>
              <a:rPr lang="it-IT" dirty="0" smtClean="0"/>
              <a:t> </a:t>
            </a:r>
            <a:r>
              <a:rPr lang="it-IT" dirty="0" err="1" smtClean="0"/>
              <a:t>organic</a:t>
            </a:r>
            <a:r>
              <a:rPr lang="it-IT" dirty="0" smtClean="0"/>
              <a:t> </a:t>
            </a:r>
            <a:r>
              <a:rPr lang="it-IT" dirty="0" err="1" smtClean="0"/>
              <a:t>matter</a:t>
            </a:r>
            <a:endParaRPr lang="it-IT" dirty="0" smtClean="0"/>
          </a:p>
          <a:p>
            <a:pPr algn="ctr"/>
            <a:r>
              <a:rPr lang="it-IT" sz="1600" dirty="0" err="1" smtClean="0"/>
              <a:t>Carobhydrates</a:t>
            </a:r>
            <a:r>
              <a:rPr lang="it-IT" sz="1600" dirty="0" smtClean="0"/>
              <a:t>, </a:t>
            </a:r>
            <a:r>
              <a:rPr lang="it-IT" sz="1600" dirty="0" err="1" smtClean="0"/>
              <a:t>proteins</a:t>
            </a:r>
            <a:r>
              <a:rPr lang="it-IT" sz="1600" dirty="0" smtClean="0"/>
              <a:t>, </a:t>
            </a:r>
            <a:r>
              <a:rPr lang="it-IT" sz="1600" dirty="0" err="1" smtClean="0"/>
              <a:t>fats</a:t>
            </a:r>
            <a:endParaRPr lang="it-IT" sz="1600" dirty="0"/>
          </a:p>
        </p:txBody>
      </p:sp>
      <p:sp>
        <p:nvSpPr>
          <p:cNvPr id="9" name="Freccia in giù 8"/>
          <p:cNvSpPr/>
          <p:nvPr/>
        </p:nvSpPr>
        <p:spPr>
          <a:xfrm>
            <a:off x="6660232" y="2132856"/>
            <a:ext cx="288032" cy="576064"/>
          </a:xfrm>
          <a:prstGeom prst="downArrow">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a:off x="6660232" y="3284984"/>
            <a:ext cx="288032" cy="720080"/>
          </a:xfrm>
          <a:prstGeom prst="downArrow">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arrotondato 11"/>
          <p:cNvSpPr/>
          <p:nvPr/>
        </p:nvSpPr>
        <p:spPr>
          <a:xfrm>
            <a:off x="6156176" y="4005064"/>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Volatile </a:t>
            </a:r>
            <a:r>
              <a:rPr lang="it-IT" dirty="0" err="1" smtClean="0"/>
              <a:t>fatty</a:t>
            </a:r>
            <a:r>
              <a:rPr lang="it-IT" dirty="0" smtClean="0"/>
              <a:t> </a:t>
            </a:r>
            <a:r>
              <a:rPr lang="it-IT" dirty="0" err="1" smtClean="0"/>
              <a:t>acids</a:t>
            </a:r>
            <a:endParaRPr lang="it-IT" sz="1600" dirty="0"/>
          </a:p>
        </p:txBody>
      </p:sp>
      <p:sp>
        <p:nvSpPr>
          <p:cNvPr id="13" name="Rettangolo arrotondato 12"/>
          <p:cNvSpPr/>
          <p:nvPr/>
        </p:nvSpPr>
        <p:spPr>
          <a:xfrm>
            <a:off x="6084168" y="6093296"/>
            <a:ext cx="144016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CH4 + CO2</a:t>
            </a:r>
            <a:endParaRPr lang="it-IT" sz="1600" dirty="0"/>
          </a:p>
        </p:txBody>
      </p:sp>
      <p:sp>
        <p:nvSpPr>
          <p:cNvPr id="14" name="Rettangolo arrotondato 13"/>
          <p:cNvSpPr/>
          <p:nvPr/>
        </p:nvSpPr>
        <p:spPr>
          <a:xfrm>
            <a:off x="7308304" y="5157192"/>
            <a:ext cx="144016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H2 + CO2</a:t>
            </a:r>
            <a:endParaRPr lang="it-IT" sz="1600" dirty="0"/>
          </a:p>
        </p:txBody>
      </p:sp>
      <p:sp>
        <p:nvSpPr>
          <p:cNvPr id="15" name="Rettangolo arrotondato 14"/>
          <p:cNvSpPr/>
          <p:nvPr/>
        </p:nvSpPr>
        <p:spPr>
          <a:xfrm>
            <a:off x="4932040" y="5157192"/>
            <a:ext cx="144016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Acetic</a:t>
            </a:r>
            <a:r>
              <a:rPr lang="it-IT" dirty="0" smtClean="0"/>
              <a:t> acid</a:t>
            </a:r>
            <a:endParaRPr lang="it-IT" sz="1600" dirty="0"/>
          </a:p>
        </p:txBody>
      </p:sp>
      <p:sp>
        <p:nvSpPr>
          <p:cNvPr id="18" name="Freccia in giù 17"/>
          <p:cNvSpPr/>
          <p:nvPr/>
        </p:nvSpPr>
        <p:spPr>
          <a:xfrm rot="1991763">
            <a:off x="5856700" y="2975072"/>
            <a:ext cx="319876" cy="2334331"/>
          </a:xfrm>
          <a:prstGeom prst="downArrow">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in giù 18"/>
          <p:cNvSpPr/>
          <p:nvPr/>
        </p:nvSpPr>
        <p:spPr>
          <a:xfrm rot="19608237" flipH="1">
            <a:off x="7417177" y="2966048"/>
            <a:ext cx="319876" cy="2334331"/>
          </a:xfrm>
          <a:prstGeom prst="downArrow">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arrotondato 9"/>
          <p:cNvSpPr/>
          <p:nvPr/>
        </p:nvSpPr>
        <p:spPr>
          <a:xfrm>
            <a:off x="5364088" y="2708920"/>
            <a:ext cx="295232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Soluble</a:t>
            </a:r>
            <a:r>
              <a:rPr lang="it-IT" dirty="0" smtClean="0"/>
              <a:t> </a:t>
            </a:r>
            <a:r>
              <a:rPr lang="it-IT" dirty="0" err="1" smtClean="0"/>
              <a:t>organic</a:t>
            </a:r>
            <a:r>
              <a:rPr lang="it-IT" dirty="0" smtClean="0"/>
              <a:t> </a:t>
            </a:r>
            <a:r>
              <a:rPr lang="it-IT" dirty="0" err="1" smtClean="0"/>
              <a:t>molecules</a:t>
            </a:r>
            <a:endParaRPr lang="it-IT" dirty="0" smtClean="0"/>
          </a:p>
          <a:p>
            <a:pPr algn="ctr"/>
            <a:r>
              <a:rPr lang="it-IT" sz="1600" dirty="0" err="1" smtClean="0"/>
              <a:t>Sugars</a:t>
            </a:r>
            <a:r>
              <a:rPr lang="it-IT" sz="1600" dirty="0" smtClean="0"/>
              <a:t>, amino </a:t>
            </a:r>
            <a:r>
              <a:rPr lang="it-IT" sz="1600" dirty="0" err="1" smtClean="0"/>
              <a:t>acids</a:t>
            </a:r>
            <a:r>
              <a:rPr lang="it-IT" sz="1600" dirty="0" smtClean="0"/>
              <a:t>, </a:t>
            </a:r>
            <a:r>
              <a:rPr lang="it-IT" sz="1600" dirty="0" err="1" smtClean="0"/>
              <a:t>fatty</a:t>
            </a:r>
            <a:r>
              <a:rPr lang="it-IT" sz="1600" dirty="0" smtClean="0"/>
              <a:t> </a:t>
            </a:r>
            <a:r>
              <a:rPr lang="it-IT" sz="1600" dirty="0" err="1" smtClean="0"/>
              <a:t>acids</a:t>
            </a:r>
            <a:endParaRPr lang="it-IT" sz="1600" dirty="0"/>
          </a:p>
        </p:txBody>
      </p:sp>
      <p:sp>
        <p:nvSpPr>
          <p:cNvPr id="16" name="CasellaDiTesto 15"/>
          <p:cNvSpPr txBox="1"/>
          <p:nvPr/>
        </p:nvSpPr>
        <p:spPr>
          <a:xfrm>
            <a:off x="5076056" y="2060848"/>
            <a:ext cx="3528392" cy="3908762"/>
          </a:xfrm>
          <a:prstGeom prst="rect">
            <a:avLst/>
          </a:prstGeom>
          <a:noFill/>
        </p:spPr>
        <p:txBody>
          <a:bodyPr wrap="square" rtlCol="0">
            <a:spAutoFit/>
          </a:bodyPr>
          <a:lstStyle/>
          <a:p>
            <a:pPr algn="ctr"/>
            <a:r>
              <a:rPr lang="it-IT" sz="2800" b="1" dirty="0" err="1" smtClean="0"/>
              <a:t>Hydrolysis</a:t>
            </a:r>
            <a:endParaRPr lang="it-IT" sz="2800" b="1" dirty="0" smtClean="0"/>
          </a:p>
          <a:p>
            <a:pPr algn="ctr"/>
            <a:endParaRPr lang="it-IT" sz="2800" b="1" dirty="0" smtClean="0"/>
          </a:p>
          <a:p>
            <a:pPr algn="ctr"/>
            <a:endParaRPr lang="it-IT" sz="2800" b="1" dirty="0" smtClean="0"/>
          </a:p>
          <a:p>
            <a:pPr algn="ctr"/>
            <a:r>
              <a:rPr lang="it-IT" sz="2800" b="1" dirty="0" err="1" smtClean="0"/>
              <a:t>Acidogenesis</a:t>
            </a:r>
            <a:endParaRPr lang="it-IT" sz="2800" b="1" dirty="0" smtClean="0"/>
          </a:p>
          <a:p>
            <a:pPr algn="ctr"/>
            <a:endParaRPr lang="it-IT" sz="2400" b="1" dirty="0" smtClean="0"/>
          </a:p>
          <a:p>
            <a:pPr algn="ctr"/>
            <a:endParaRPr lang="it-IT" sz="2400" b="1" dirty="0" smtClean="0"/>
          </a:p>
          <a:p>
            <a:pPr algn="ctr"/>
            <a:r>
              <a:rPr lang="it-IT" sz="2800" b="1" dirty="0" err="1" smtClean="0"/>
              <a:t>Acetogenesis</a:t>
            </a:r>
            <a:endParaRPr lang="it-IT" sz="3200" b="1" dirty="0" smtClean="0"/>
          </a:p>
          <a:p>
            <a:pPr algn="ctr"/>
            <a:endParaRPr lang="it-IT" sz="3200" b="1" dirty="0" smtClean="0"/>
          </a:p>
          <a:p>
            <a:pPr algn="ctr"/>
            <a:r>
              <a:rPr lang="it-IT" sz="2800" b="1" dirty="0" err="1" smtClean="0"/>
              <a:t>Methanogenesis</a:t>
            </a:r>
            <a:endParaRPr lang="it-IT" sz="2800" b="1" dirty="0"/>
          </a:p>
        </p:txBody>
      </p:sp>
      <p:sp>
        <p:nvSpPr>
          <p:cNvPr id="24" name="Titolo 1"/>
          <p:cNvSpPr txBox="1">
            <a:spLocks/>
          </p:cNvSpPr>
          <p:nvPr/>
        </p:nvSpPr>
        <p:spPr>
          <a:xfrm>
            <a:off x="611560" y="764704"/>
            <a:ext cx="7920880" cy="576064"/>
          </a:xfrm>
          <a:prstGeom prst="rect">
            <a:avLst/>
          </a:prstGeom>
        </p:spPr>
        <p:txBody>
          <a:bodyPr>
            <a:normAutofit fontScale="8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Anaerobic</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 </a:t>
            </a: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step</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4</a:t>
            </a:r>
            <a:endParaRPr kumimoji="0" lang="it-IT" alt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611560" y="764704"/>
            <a:ext cx="7920880" cy="576064"/>
          </a:xfrm>
          <a:prstGeom prst="rect">
            <a:avLst/>
          </a:prstGeom>
        </p:spPr>
        <p:txBody>
          <a:bodyPr>
            <a:normAutofit fontScale="8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Anaerobic</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 temperature</a:t>
            </a:r>
            <a:endParaRPr kumimoji="0" lang="it-IT" alt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Segnaposto contenuto 5"/>
          <p:cNvSpPr txBox="1">
            <a:spLocks/>
          </p:cNvSpPr>
          <p:nvPr/>
        </p:nvSpPr>
        <p:spPr>
          <a:xfrm>
            <a:off x="251520" y="1628800"/>
            <a:ext cx="8424936" cy="4392487"/>
          </a:xfrm>
          <a:prstGeom prst="rect">
            <a:avLst/>
          </a:prstGeom>
        </p:spPr>
        <p:txBody>
          <a:bodyPr/>
          <a:lstStyle/>
          <a:p>
            <a:pPr marL="274320" indent="-274320">
              <a:spcBef>
                <a:spcPct val="20000"/>
              </a:spcBef>
              <a:buClr>
                <a:schemeClr val="accent3"/>
              </a:buClr>
              <a:buSzPct val="95000"/>
              <a:buFont typeface="Wingdings 2"/>
              <a:buChar char=""/>
              <a:defRPr/>
            </a:pPr>
            <a:r>
              <a:rPr lang="en-GB" dirty="0" smtClean="0"/>
              <a:t>There are also some bacteria that compete with the productive bacteria. One kind of such bacteria are sulphate-reducing bacteria that also uses acetate, hydrogen and carbon dioxide (like the </a:t>
            </a:r>
            <a:r>
              <a:rPr lang="en-GB" dirty="0" err="1" smtClean="0"/>
              <a:t>methanogens</a:t>
            </a:r>
            <a:r>
              <a:rPr lang="en-GB" dirty="0" smtClean="0"/>
              <a:t>) but instead produces hydrogen sulphide. There are different temperatures that are optimal for different species and there are also some substances that are toxic/inhibitory for some species.</a:t>
            </a:r>
          </a:p>
          <a:p>
            <a:pPr marL="274320" indent="-274320">
              <a:spcBef>
                <a:spcPct val="20000"/>
              </a:spcBef>
              <a:buClr>
                <a:schemeClr val="accent3"/>
              </a:buClr>
              <a:buSzPct val="95000"/>
              <a:buFont typeface="Wingdings 2"/>
              <a:buChar char=""/>
              <a:defRPr/>
            </a:pPr>
            <a:r>
              <a:rPr lang="en-US" dirty="0" smtClean="0"/>
              <a:t>The two conventional operational temperature levels for anaerobic digesters determine the species of </a:t>
            </a:r>
            <a:r>
              <a:rPr lang="en-US" dirty="0" err="1" smtClean="0"/>
              <a:t>methanogens</a:t>
            </a:r>
            <a:r>
              <a:rPr lang="en-US" dirty="0" smtClean="0"/>
              <a:t> in the digesters:</a:t>
            </a:r>
            <a:endParaRPr lang="en-US" baseline="30000" dirty="0" smtClean="0"/>
          </a:p>
          <a:p>
            <a:pPr marL="731520" lvl="1" indent="-274320">
              <a:spcBef>
                <a:spcPct val="20000"/>
              </a:spcBef>
              <a:buClr>
                <a:schemeClr val="accent3"/>
              </a:buClr>
              <a:buSzPct val="95000"/>
              <a:buFont typeface="Wingdings 2"/>
              <a:buChar char=""/>
              <a:defRPr/>
            </a:pPr>
            <a:r>
              <a:rPr lang="en-US" b="1" dirty="0" err="1" smtClean="0"/>
              <a:t>Mesophilic</a:t>
            </a:r>
            <a:r>
              <a:rPr lang="en-US" dirty="0" smtClean="0"/>
              <a:t> digestion takes place optimally around 30 to 38 °C, or at ambient temperatures between 20 and 45 °C, where </a:t>
            </a:r>
            <a:r>
              <a:rPr lang="en-US" dirty="0" err="1" smtClean="0"/>
              <a:t>mesophiles</a:t>
            </a:r>
            <a:r>
              <a:rPr lang="en-US" dirty="0" smtClean="0"/>
              <a:t> are the primary microorganism present.</a:t>
            </a:r>
          </a:p>
          <a:p>
            <a:pPr marL="731520" lvl="1" indent="-274320">
              <a:spcBef>
                <a:spcPct val="20000"/>
              </a:spcBef>
              <a:buClr>
                <a:schemeClr val="accent3"/>
              </a:buClr>
              <a:buSzPct val="95000"/>
              <a:buFont typeface="Wingdings 2"/>
              <a:buChar char=""/>
              <a:defRPr/>
            </a:pPr>
            <a:r>
              <a:rPr lang="en-US" b="1" dirty="0" err="1" smtClean="0"/>
              <a:t>Thermophilic</a:t>
            </a:r>
            <a:r>
              <a:rPr lang="en-US" dirty="0" smtClean="0"/>
              <a:t> digestion takes place optimally around 49 to 57 °C, or at elevated temperatures up to 70 °C, where </a:t>
            </a:r>
            <a:r>
              <a:rPr lang="en-US" dirty="0" err="1" smtClean="0"/>
              <a:t>thermophiles</a:t>
            </a:r>
            <a:r>
              <a:rPr lang="en-US" dirty="0" smtClean="0"/>
              <a:t> are the primary microorganisms present.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5"/>
          <p:cNvSpPr txBox="1">
            <a:spLocks/>
          </p:cNvSpPr>
          <p:nvPr/>
        </p:nvSpPr>
        <p:spPr>
          <a:xfrm>
            <a:off x="467544" y="2053381"/>
            <a:ext cx="4608512" cy="3103811"/>
          </a:xfrm>
          <a:prstGeom prst="rect">
            <a:avLst/>
          </a:prstGeom>
        </p:spPr>
        <p:txBody>
          <a:bodyPr/>
          <a:lstStyle/>
          <a:p>
            <a:r>
              <a:rPr lang="en-US" b="1" dirty="0" smtClean="0"/>
              <a:t>Single-stage digestion system</a:t>
            </a:r>
            <a:r>
              <a:rPr lang="en-US" dirty="0" smtClean="0"/>
              <a:t> (one-stage): all of the biological reactions occur within a single, sealed reactor or holding tank. </a:t>
            </a:r>
          </a:p>
          <a:p>
            <a:endParaRPr lang="en-US" dirty="0" smtClean="0"/>
          </a:p>
          <a:p>
            <a:r>
              <a:rPr lang="en-US" b="1" dirty="0" smtClean="0">
                <a:solidFill>
                  <a:srgbClr val="FF0000"/>
                </a:solidFill>
              </a:rPr>
              <a:t>The biological reactions of the different species in a single-stage reactor can be in direct competition with each other!!</a:t>
            </a:r>
          </a:p>
          <a:p>
            <a:endParaRPr lang="en-US" dirty="0" smtClean="0"/>
          </a:p>
          <a:p>
            <a:r>
              <a:rPr lang="en-US" b="1" dirty="0" smtClean="0"/>
              <a:t>Two-stage digestion system</a:t>
            </a:r>
            <a:r>
              <a:rPr lang="en-US" dirty="0" smtClean="0"/>
              <a:t> (multistage): different digestion vessels are </a:t>
            </a:r>
            <a:r>
              <a:rPr lang="en-US" dirty="0" err="1" smtClean="0"/>
              <a:t>optimised</a:t>
            </a:r>
            <a:r>
              <a:rPr lang="en-US" dirty="0" smtClean="0"/>
              <a:t> to bring maximum control over the bacterial communities living within the digesters. </a:t>
            </a:r>
          </a:p>
        </p:txBody>
      </p:sp>
      <p:graphicFrame>
        <p:nvGraphicFramePr>
          <p:cNvPr id="5" name="Diagramma 4"/>
          <p:cNvGraphicFramePr/>
          <p:nvPr/>
        </p:nvGraphicFramePr>
        <p:xfrm>
          <a:off x="4980384" y="2276872"/>
          <a:ext cx="3840088" cy="3184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6"/>
          <p:cNvSpPr txBox="1"/>
          <p:nvPr/>
        </p:nvSpPr>
        <p:spPr>
          <a:xfrm>
            <a:off x="5508104" y="1628800"/>
            <a:ext cx="3024336" cy="400110"/>
          </a:xfrm>
          <a:prstGeom prst="rect">
            <a:avLst/>
          </a:prstGeom>
          <a:noFill/>
        </p:spPr>
        <p:txBody>
          <a:bodyPr wrap="square" rtlCol="0">
            <a:spAutoFit/>
          </a:bodyPr>
          <a:lstStyle/>
          <a:p>
            <a:r>
              <a:rPr lang="it-IT" sz="2000" b="1" dirty="0" err="1" smtClean="0"/>
              <a:t>Competing</a:t>
            </a:r>
            <a:r>
              <a:rPr lang="it-IT" sz="2000" b="1" dirty="0" smtClean="0"/>
              <a:t> </a:t>
            </a:r>
            <a:r>
              <a:rPr lang="it-IT" sz="2000" b="1" dirty="0" err="1" smtClean="0"/>
              <a:t>needs</a:t>
            </a:r>
            <a:r>
              <a:rPr lang="it-IT" sz="2000" dirty="0" smtClean="0"/>
              <a:t>:</a:t>
            </a:r>
            <a:endParaRPr lang="it-IT" sz="2000" dirty="0"/>
          </a:p>
        </p:txBody>
      </p:sp>
      <p:sp>
        <p:nvSpPr>
          <p:cNvPr id="8" name="Titolo 1"/>
          <p:cNvSpPr txBox="1">
            <a:spLocks/>
          </p:cNvSpPr>
          <p:nvPr/>
        </p:nvSpPr>
        <p:spPr>
          <a:xfrm>
            <a:off x="611560" y="764704"/>
            <a:ext cx="7920880" cy="576064"/>
          </a:xfrm>
          <a:prstGeom prst="rect">
            <a:avLst/>
          </a:prstGeom>
        </p:spPr>
        <p:txBody>
          <a:bodyPr>
            <a:normAutofit fontScale="8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Anaerobic</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a:t>
            </a: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digestion</a:t>
            </a:r>
            <a:r>
              <a:rPr kumimoji="0" lang="it-IT" altLang="en-US" sz="4600" b="0" i="0" u="none" strike="noStrike" kern="1200" cap="none" spc="0" normalizeH="0" baseline="0" noProof="0" dirty="0" smtClean="0">
                <a:ln>
                  <a:noFill/>
                </a:ln>
                <a:solidFill>
                  <a:srgbClr val="0099FF"/>
                </a:solidFill>
                <a:effectLst/>
                <a:uLnTx/>
                <a:uFillTx/>
                <a:latin typeface="+mj-lt"/>
                <a:ea typeface="+mj-ea"/>
                <a:cs typeface="+mj-cs"/>
              </a:rPr>
              <a:t> - </a:t>
            </a:r>
            <a:r>
              <a:rPr kumimoji="0" lang="it-IT" altLang="en-US" sz="4600" b="0" i="0" u="none" strike="noStrike" kern="1200" cap="none" spc="0" normalizeH="0" baseline="0" noProof="0" dirty="0" err="1" smtClean="0">
                <a:ln>
                  <a:noFill/>
                </a:ln>
                <a:solidFill>
                  <a:srgbClr val="0099FF"/>
                </a:solidFill>
                <a:effectLst/>
                <a:uLnTx/>
                <a:uFillTx/>
                <a:latin typeface="+mj-lt"/>
                <a:ea typeface="+mj-ea"/>
                <a:cs typeface="+mj-cs"/>
              </a:rPr>
              <a:t>complexity</a:t>
            </a:r>
            <a:endParaRPr kumimoji="0" lang="it-IT" alt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1012</TotalTime>
  <Words>2674</Words>
  <Application>Microsoft Office PowerPoint</Application>
  <PresentationFormat>Presentazione su schermo (4:3)</PresentationFormat>
  <Paragraphs>399</Paragraphs>
  <Slides>30</Slides>
  <Notes>18</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Equinozio</vt:lpstr>
      <vt:lpstr>Diapositiva 1</vt:lpstr>
      <vt:lpstr>Digestion Module</vt:lpstr>
      <vt:lpstr>Digestion Module</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Valeria Magnolfi</dc:creator>
  <cp:lastModifiedBy>Valeria Magnolfi</cp:lastModifiedBy>
  <cp:revision>121</cp:revision>
  <dcterms:created xsi:type="dcterms:W3CDTF">2014-01-10T16:30:48Z</dcterms:created>
  <dcterms:modified xsi:type="dcterms:W3CDTF">2015-07-23T10:39:24Z</dcterms:modified>
</cp:coreProperties>
</file>