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8" r:id="rId3"/>
    <p:sldId id="265" r:id="rId4"/>
    <p:sldId id="280" r:id="rId5"/>
    <p:sldId id="267" r:id="rId6"/>
    <p:sldId id="268" r:id="rId7"/>
    <p:sldId id="269" r:id="rId8"/>
    <p:sldId id="281" r:id="rId9"/>
    <p:sldId id="270" r:id="rId10"/>
    <p:sldId id="272" r:id="rId11"/>
    <p:sldId id="282" r:id="rId12"/>
    <p:sldId id="273" r:id="rId13"/>
    <p:sldId id="274" r:id="rId14"/>
    <p:sldId id="275" r:id="rId15"/>
    <p:sldId id="283" r:id="rId16"/>
    <p:sldId id="284" r:id="rId17"/>
    <p:sldId id="285" r:id="rId18"/>
    <p:sldId id="288" r:id="rId19"/>
    <p:sldId id="289" r:id="rId20"/>
    <p:sldId id="276" r:id="rId21"/>
    <p:sldId id="277" r:id="rId22"/>
    <p:sldId id="286" r:id="rId23"/>
    <p:sldId id="287" r:id="rId24"/>
    <p:sldId id="266" r:id="rId25"/>
    <p:sldId id="279" r:id="rId26"/>
    <p:sldId id="291" r:id="rId27"/>
    <p:sldId id="290"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728" autoAdjust="0"/>
  </p:normalViewPr>
  <p:slideViewPr>
    <p:cSldViewPr>
      <p:cViewPr>
        <p:scale>
          <a:sx n="50" d="100"/>
          <a:sy n="50" d="100"/>
        </p:scale>
        <p:origin x="-208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0F22C-9009-4EA1-A94F-FB8D2C949FEE}" type="datetimeFigureOut">
              <a:rPr lang="it-IT" smtClean="0"/>
              <a:pPr/>
              <a:t>23/07/2015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A5177-F772-49AE-8945-539EF558081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26</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27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2A5177-F772-49AE-8945-539EF5580816}"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2667000" y="6356350"/>
            <a:ext cx="3352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2667000" y="6356350"/>
            <a:ext cx="3352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2667000" y="6356350"/>
            <a:ext cx="3352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endParaRPr lang="it-IT"/>
          </a:p>
        </p:txBody>
      </p:sp>
      <p:sp>
        <p:nvSpPr>
          <p:cNvPr id="5" name="Segnaposto piè di pagina 4"/>
          <p:cNvSpPr>
            <a:spLocks noGrp="1"/>
          </p:cNvSpPr>
          <p:nvPr>
            <p:ph type="ftr" sz="quarter" idx="11"/>
          </p:nvPr>
        </p:nvSpPr>
        <p:spPr>
          <a:xfrm>
            <a:off x="2667000" y="6356350"/>
            <a:ext cx="33528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2667000" y="6356350"/>
            <a:ext cx="3352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57200" y="6356350"/>
            <a:ext cx="2133600" cy="365125"/>
          </a:xfrm>
          <a:prstGeom prst="rect">
            <a:avLst/>
          </a:prstGeom>
        </p:spPr>
        <p:txBody>
          <a:bodyPr/>
          <a:lstStyle/>
          <a:p>
            <a:endParaRPr lang="it-IT"/>
          </a:p>
        </p:txBody>
      </p:sp>
      <p:sp>
        <p:nvSpPr>
          <p:cNvPr id="8" name="Segnaposto piè di pagina 7"/>
          <p:cNvSpPr>
            <a:spLocks noGrp="1"/>
          </p:cNvSpPr>
          <p:nvPr>
            <p:ph type="ftr" sz="quarter" idx="11"/>
          </p:nvPr>
        </p:nvSpPr>
        <p:spPr>
          <a:xfrm>
            <a:off x="2667000" y="6356350"/>
            <a:ext cx="33528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a:xfrm>
            <a:off x="457200" y="6356350"/>
            <a:ext cx="2133600" cy="365125"/>
          </a:xfrm>
          <a:prstGeom prst="rect">
            <a:avLst/>
          </a:prstGeom>
        </p:spPr>
        <p:txBody>
          <a:bodyPr/>
          <a:lstStyle/>
          <a:p>
            <a:endParaRPr lang="it-IT"/>
          </a:p>
        </p:txBody>
      </p:sp>
      <p:sp>
        <p:nvSpPr>
          <p:cNvPr id="4" name="Segnaposto piè di pagina 3"/>
          <p:cNvSpPr>
            <a:spLocks noGrp="1"/>
          </p:cNvSpPr>
          <p:nvPr>
            <p:ph type="ftr" sz="quarter" idx="11"/>
          </p:nvPr>
        </p:nvSpPr>
        <p:spPr>
          <a:xfrm>
            <a:off x="2667000" y="6356350"/>
            <a:ext cx="33528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endParaRPr lang="it-IT"/>
          </a:p>
        </p:txBody>
      </p:sp>
      <p:sp>
        <p:nvSpPr>
          <p:cNvPr id="3" name="Segnaposto piè di pagina 2"/>
          <p:cNvSpPr>
            <a:spLocks noGrp="1"/>
          </p:cNvSpPr>
          <p:nvPr>
            <p:ph type="ftr" sz="quarter" idx="11"/>
          </p:nvPr>
        </p:nvSpPr>
        <p:spPr>
          <a:xfrm>
            <a:off x="2667000" y="6356350"/>
            <a:ext cx="33528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2667000" y="6356350"/>
            <a:ext cx="3352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7924800" y="6356350"/>
            <a:ext cx="762000" cy="365125"/>
          </a:xfrm>
          <a:prstGeom prst="rect">
            <a:avLst/>
          </a:prstGeom>
        </p:spPr>
        <p:txBody>
          <a:bodyPr/>
          <a:lstStyle/>
          <a:p>
            <a:fld id="{0ABE08F1-1A11-4E3A-A6F5-007231902C8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endParaRPr lang="it-IT"/>
          </a:p>
        </p:txBody>
      </p:sp>
      <p:sp>
        <p:nvSpPr>
          <p:cNvPr id="6" name="Segnaposto piè di pagina 5"/>
          <p:cNvSpPr>
            <a:spLocks noGrp="1"/>
          </p:cNvSpPr>
          <p:nvPr>
            <p:ph type="ftr" sz="quarter" idx="11"/>
          </p:nvPr>
        </p:nvSpPr>
        <p:spPr>
          <a:xfrm>
            <a:off x="2667000" y="6356350"/>
            <a:ext cx="33528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a:prstGeom prst="rect">
            <a:avLst/>
          </a:prstGeom>
        </p:spPr>
        <p:txBody>
          <a:bodyPr/>
          <a:lstStyle/>
          <a:p>
            <a:fld id="{0ABE08F1-1A11-4E3A-A6F5-007231902C82}"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dirty="0" smtClean="0"/>
              <a:t>Fare clic per modificare lo stile del titolo</a:t>
            </a:r>
            <a:endParaRPr kumimoji="0" lang="en-US" dirty="0"/>
          </a:p>
        </p:txBody>
      </p:sp>
      <p:sp>
        <p:nvSpPr>
          <p:cNvPr id="30" name="Segnaposto testo 29"/>
          <p:cNvSpPr>
            <a:spLocks noGrp="1"/>
          </p:cNvSpPr>
          <p:nvPr>
            <p:ph type="body" idx="1"/>
          </p:nvPr>
        </p:nvSpPr>
        <p:spPr>
          <a:xfrm>
            <a:off x="457200" y="1935480"/>
            <a:ext cx="8229600" cy="4136726"/>
          </a:xfrm>
          <a:prstGeom prst="rect">
            <a:avLst/>
          </a:prstGeom>
        </p:spPr>
        <p:txBody>
          <a:bodyPr vert="horz">
            <a:normAutofit/>
          </a:bodyPr>
          <a:lstStyle/>
          <a:p>
            <a:pPr lvl="0" eaLnBrk="1" latinLnBrk="0" hangingPunct="1"/>
            <a:r>
              <a:rPr kumimoji="0" lang="it-IT" dirty="0" smtClean="0"/>
              <a:t>Fare clic per modificare stili del testo dello schema</a:t>
            </a:r>
          </a:p>
          <a:p>
            <a:pPr lvl="1" eaLnBrk="1" latinLnBrk="0" hangingPunct="1"/>
            <a:r>
              <a:rPr kumimoji="0" lang="it-IT" dirty="0" smtClean="0"/>
              <a:t>Secondo livello</a:t>
            </a:r>
          </a:p>
          <a:p>
            <a:pPr lvl="2" eaLnBrk="1" latinLnBrk="0" hangingPunct="1"/>
            <a:r>
              <a:rPr kumimoji="0" lang="it-IT" dirty="0" smtClean="0"/>
              <a:t>Terzo livello</a:t>
            </a:r>
          </a:p>
          <a:p>
            <a:pPr lvl="3" eaLnBrk="1" latinLnBrk="0" hangingPunct="1"/>
            <a:r>
              <a:rPr kumimoji="0" lang="it-IT" dirty="0" smtClean="0"/>
              <a:t>Quarto livello</a:t>
            </a:r>
          </a:p>
          <a:p>
            <a:pPr lvl="4" eaLnBrk="1" latinLnBrk="0" hangingPunct="1"/>
            <a:r>
              <a:rPr kumimoji="0" lang="it-IT" dirty="0" smtClean="0"/>
              <a:t>Quinto livello</a:t>
            </a:r>
            <a:endParaRPr kumimoji="0" lang="en-US" dirty="0"/>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3" descr="C:\Users\Valeria Magnolfi\Downloads\logoORION_FINAL.png"/>
          <p:cNvPicPr>
            <a:picLocks noChangeAspect="1" noChangeArrowheads="1"/>
          </p:cNvPicPr>
          <p:nvPr userDrawn="1"/>
        </p:nvPicPr>
        <p:blipFill>
          <a:blip r:embed="rId13" cstate="screen">
            <a:lum contrast="37000"/>
          </a:blip>
          <a:stretch>
            <a:fillRect/>
          </a:stretch>
        </p:blipFill>
        <p:spPr bwMode="auto">
          <a:xfrm>
            <a:off x="-32" y="-24"/>
            <a:ext cx="1285851" cy="669397"/>
          </a:xfrm>
          <a:prstGeom prst="rect">
            <a:avLst/>
          </a:prstGeom>
          <a:noFill/>
          <a:ln>
            <a:noFill/>
          </a:ln>
        </p:spPr>
      </p:pic>
      <p:sp>
        <p:nvSpPr>
          <p:cNvPr id="10" name="Segnaposto numero diapositiva 5"/>
          <p:cNvSpPr>
            <a:spLocks noGrp="1"/>
          </p:cNvSpPr>
          <p:nvPr>
            <p:ph type="sldNum" sz="quarter" idx="4"/>
          </p:nvPr>
        </p:nvSpPr>
        <p:spPr>
          <a:xfrm>
            <a:off x="7924800" y="6356350"/>
            <a:ext cx="762000" cy="365125"/>
          </a:xfrm>
          <a:prstGeom prst="rect">
            <a:avLst/>
          </a:prstGeom>
        </p:spPr>
        <p:txBody>
          <a:bodyPr/>
          <a:lstStyle>
            <a:lvl1pPr>
              <a:defRPr/>
            </a:lvl1pPr>
          </a:lstStyle>
          <a:p>
            <a:r>
              <a:rPr lang="it-IT" dirty="0" smtClean="0"/>
              <a:t>1</a:t>
            </a:r>
            <a:endParaRPr lang="it-IT"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Valeria Magnolfi\Downloads\logoORION_FINAL.png"/>
          <p:cNvPicPr>
            <a:picLocks noChangeAspect="1" noChangeArrowheads="1"/>
          </p:cNvPicPr>
          <p:nvPr/>
        </p:nvPicPr>
        <p:blipFill>
          <a:blip r:embed="rId3" cstate="screen">
            <a:lum contrast="37000"/>
          </a:blip>
          <a:stretch>
            <a:fillRect/>
          </a:stretch>
        </p:blipFill>
        <p:spPr bwMode="auto">
          <a:xfrm>
            <a:off x="-32" y="-24"/>
            <a:ext cx="1285851" cy="669397"/>
          </a:xfrm>
          <a:prstGeom prst="rect">
            <a:avLst/>
          </a:prstGeom>
          <a:noFill/>
          <a:ln>
            <a:noFill/>
          </a:ln>
        </p:spPr>
      </p:pic>
      <p:pic>
        <p:nvPicPr>
          <p:cNvPr id="13314" name="Picture 2" descr="https://espace.cern.ch/project-ULICE-WP6-Hadrontherapy-Survey/Images1/FP7-capacities-logo.jpg"/>
          <p:cNvPicPr>
            <a:picLocks noChangeAspect="1" noChangeArrowheads="1"/>
          </p:cNvPicPr>
          <p:nvPr/>
        </p:nvPicPr>
        <p:blipFill>
          <a:blip r:embed="rId4" cstate="screen"/>
          <a:srcRect/>
          <a:stretch>
            <a:fillRect/>
          </a:stretch>
        </p:blipFill>
        <p:spPr bwMode="auto">
          <a:xfrm>
            <a:off x="8354874" y="6215082"/>
            <a:ext cx="789125" cy="642917"/>
          </a:xfrm>
          <a:prstGeom prst="rect">
            <a:avLst/>
          </a:prstGeom>
          <a:noFill/>
        </p:spPr>
      </p:pic>
      <p:sp>
        <p:nvSpPr>
          <p:cNvPr id="5" name="Rectangle 3"/>
          <p:cNvSpPr txBox="1">
            <a:spLocks noChangeArrowheads="1"/>
          </p:cNvSpPr>
          <p:nvPr/>
        </p:nvSpPr>
        <p:spPr>
          <a:xfrm>
            <a:off x="5076056" y="1772816"/>
            <a:ext cx="3682752" cy="1656184"/>
          </a:xfrm>
          <a:prstGeom prst="rect">
            <a:avLst/>
          </a:prstGeom>
        </p:spPr>
        <p:txBody>
          <a:bodyPr vert="horz" lIns="0" rIns="18288">
            <a:normAutofit lnSpcReduction="10000"/>
          </a:bodyPr>
          <a:lstStyle/>
          <a:p>
            <a:pPr marL="0" marR="45720" lvl="0" indent="0" algn="r" defTabSz="914400" rtl="0" eaLnBrk="1" fontAlgn="auto" latinLnBrk="0" hangingPunct="1">
              <a:lnSpc>
                <a:spcPct val="90000"/>
              </a:lnSpc>
              <a:spcBef>
                <a:spcPct val="20000"/>
              </a:spcBef>
              <a:spcAft>
                <a:spcPts val="0"/>
              </a:spcAft>
              <a:buClr>
                <a:schemeClr val="accent3"/>
              </a:buClr>
              <a:buSzPct val="95000"/>
              <a:buFont typeface="Wingdings 2"/>
              <a:buNone/>
              <a:tabLst/>
              <a:defRPr/>
            </a:pPr>
            <a:r>
              <a:rPr kumimoji="0" lang="en-US" altLang="en-US" sz="2400" b="0" i="1" u="none" strike="noStrike" kern="1200" cap="none" spc="0" normalizeH="0" baseline="0" noProof="0" dirty="0" smtClean="0">
                <a:ln>
                  <a:noFill/>
                </a:ln>
                <a:solidFill>
                  <a:srgbClr val="FF9900"/>
                </a:solidFill>
                <a:effectLst/>
                <a:uLnTx/>
                <a:uFillTx/>
                <a:latin typeface="+mn-lt"/>
                <a:ea typeface="+mn-ea"/>
                <a:cs typeface="+mn-cs"/>
              </a:rPr>
              <a:t>Or</a:t>
            </a:r>
            <a:r>
              <a:rPr kumimoji="0" lang="en-US" altLang="en-US" sz="2400" b="0" i="1" u="none" strike="noStrike" kern="1200" cap="none" spc="0" normalizeH="0" baseline="0" noProof="0" dirty="0" smtClean="0">
                <a:ln>
                  <a:noFill/>
                </a:ln>
                <a:solidFill>
                  <a:schemeClr val="tx1"/>
                </a:solidFill>
                <a:effectLst/>
                <a:uLnTx/>
                <a:uFillTx/>
                <a:latin typeface="+mn-lt"/>
                <a:ea typeface="+mn-ea"/>
                <a:cs typeface="+mn-cs"/>
              </a:rPr>
              <a:t>ganic waste management by a small-scale innovative automated system of anaerobic digest</a:t>
            </a:r>
            <a:r>
              <a:rPr kumimoji="0" lang="en-US" altLang="en-US" sz="2400" b="0" i="1" u="none" strike="noStrike" kern="1200" cap="none" spc="0" normalizeH="0" baseline="0" noProof="0" dirty="0" smtClean="0">
                <a:ln>
                  <a:noFill/>
                </a:ln>
                <a:solidFill>
                  <a:srgbClr val="FF9900"/>
                </a:solidFill>
                <a:effectLst/>
                <a:uLnTx/>
                <a:uFillTx/>
                <a:latin typeface="+mn-lt"/>
                <a:ea typeface="+mn-ea"/>
                <a:cs typeface="+mn-cs"/>
              </a:rPr>
              <a:t>ion</a:t>
            </a:r>
          </a:p>
          <a:p>
            <a:pPr marL="0" marR="45720" lvl="0" indent="0" algn="r" defTabSz="914400" rtl="0" eaLnBrk="1" fontAlgn="auto" latinLnBrk="0" hangingPunct="1">
              <a:lnSpc>
                <a:spcPct val="90000"/>
              </a:lnSpc>
              <a:spcBef>
                <a:spcPct val="20000"/>
              </a:spcBef>
              <a:spcAft>
                <a:spcPts val="0"/>
              </a:spcAft>
              <a:buClr>
                <a:schemeClr val="accent3"/>
              </a:buClr>
              <a:buSzPct val="95000"/>
              <a:buFont typeface="Wingdings 2"/>
              <a:buNone/>
              <a:tabLst/>
              <a:defRPr/>
            </a:pPr>
            <a:endParaRPr kumimoji="0" lang="en-US" altLang="en-US" sz="2400" b="0" i="1"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4" descr="logo-ORION"/>
          <p:cNvPicPr>
            <a:picLocks noChangeAspect="1" noChangeArrowheads="1"/>
          </p:cNvPicPr>
          <p:nvPr/>
        </p:nvPicPr>
        <p:blipFill>
          <a:blip r:embed="rId5" cstate="print"/>
          <a:srcRect/>
          <a:stretch>
            <a:fillRect/>
          </a:stretch>
        </p:blipFill>
        <p:spPr bwMode="auto">
          <a:xfrm>
            <a:off x="323850" y="1484784"/>
            <a:ext cx="4248150" cy="2203450"/>
          </a:xfrm>
          <a:prstGeom prst="rect">
            <a:avLst/>
          </a:prstGeom>
          <a:noFill/>
          <a:ln w="9525">
            <a:noFill/>
            <a:miter lim="800000"/>
            <a:headEnd/>
            <a:tailEnd/>
          </a:ln>
        </p:spPr>
      </p:pic>
      <p:pic>
        <p:nvPicPr>
          <p:cNvPr id="8" name="Picture 6" descr="FP7-Cooperation"/>
          <p:cNvPicPr>
            <a:picLocks noChangeAspect="1" noChangeArrowheads="1"/>
          </p:cNvPicPr>
          <p:nvPr/>
        </p:nvPicPr>
        <p:blipFill>
          <a:blip r:embed="rId6" cstate="screen"/>
          <a:srcRect/>
          <a:stretch>
            <a:fillRect/>
          </a:stretch>
        </p:blipFill>
        <p:spPr bwMode="auto">
          <a:xfrm>
            <a:off x="35496" y="5891213"/>
            <a:ext cx="1187450" cy="966787"/>
          </a:xfrm>
          <a:prstGeom prst="rect">
            <a:avLst/>
          </a:prstGeom>
          <a:noFill/>
          <a:ln w="9525">
            <a:noFill/>
            <a:miter lim="800000"/>
            <a:headEnd/>
            <a:tailEnd/>
          </a:ln>
        </p:spPr>
      </p:pic>
      <p:pic>
        <p:nvPicPr>
          <p:cNvPr id="9" name="Picture 7" descr="eu_logo"/>
          <p:cNvPicPr>
            <a:picLocks noChangeAspect="1" noChangeArrowheads="1"/>
          </p:cNvPicPr>
          <p:nvPr/>
        </p:nvPicPr>
        <p:blipFill>
          <a:blip r:embed="rId7" cstate="screen"/>
          <a:srcRect/>
          <a:stretch>
            <a:fillRect/>
          </a:stretch>
        </p:blipFill>
        <p:spPr bwMode="auto">
          <a:xfrm>
            <a:off x="7524328" y="5805264"/>
            <a:ext cx="1571625" cy="1004887"/>
          </a:xfrm>
          <a:prstGeom prst="rect">
            <a:avLst/>
          </a:prstGeom>
          <a:noFill/>
          <a:ln w="9525">
            <a:noFill/>
            <a:miter lim="800000"/>
            <a:headEnd/>
            <a:tailEnd/>
          </a:ln>
        </p:spPr>
      </p:pic>
      <p:sp>
        <p:nvSpPr>
          <p:cNvPr id="10" name="CasellaDiTesto 9"/>
          <p:cNvSpPr txBox="1"/>
          <p:nvPr/>
        </p:nvSpPr>
        <p:spPr>
          <a:xfrm>
            <a:off x="1043608" y="4077072"/>
            <a:ext cx="6984776" cy="1671227"/>
          </a:xfrm>
          <a:prstGeom prst="rect">
            <a:avLst/>
          </a:prstGeom>
          <a:noFill/>
        </p:spPr>
        <p:txBody>
          <a:bodyPr wrap="square" rtlCol="0">
            <a:spAutoFit/>
          </a:bodyPr>
          <a:lstStyle/>
          <a:p>
            <a:pPr marR="45720" lvl="0" algn="ctr">
              <a:lnSpc>
                <a:spcPct val="90000"/>
              </a:lnSpc>
              <a:spcBef>
                <a:spcPct val="20000"/>
              </a:spcBef>
              <a:buClr>
                <a:schemeClr val="accent3"/>
              </a:buClr>
              <a:buSzPct val="95000"/>
              <a:defRPr/>
            </a:pPr>
            <a:r>
              <a:rPr lang="en-US" altLang="en-US" i="1" dirty="0" smtClean="0"/>
              <a:t>Supported by the European Commission </a:t>
            </a:r>
            <a:br>
              <a:rPr lang="en-US" altLang="en-US" i="1" dirty="0" smtClean="0"/>
            </a:br>
            <a:r>
              <a:rPr lang="en-US" altLang="en-US" i="1" dirty="0" smtClean="0"/>
              <a:t>under the research for SME associations theme</a:t>
            </a:r>
            <a:br>
              <a:rPr lang="en-US" altLang="en-US" i="1" dirty="0" smtClean="0"/>
            </a:br>
            <a:r>
              <a:rPr lang="en-US" altLang="en-US" i="1" dirty="0" smtClean="0"/>
              <a:t>of the 7th Framework </a:t>
            </a:r>
            <a:r>
              <a:rPr lang="en-US" altLang="en-US" i="1" dirty="0" err="1" smtClean="0"/>
              <a:t>Programme</a:t>
            </a:r>
            <a:r>
              <a:rPr lang="en-US" altLang="en-US" i="1" dirty="0" smtClean="0"/>
              <a:t> for Research and </a:t>
            </a:r>
            <a:br>
              <a:rPr lang="en-US" altLang="en-US" i="1" dirty="0" smtClean="0"/>
            </a:br>
            <a:r>
              <a:rPr lang="en-US" altLang="en-US" i="1" dirty="0" smtClean="0"/>
              <a:t>Technological Development </a:t>
            </a:r>
          </a:p>
          <a:p>
            <a:pPr marR="45720" lvl="0" algn="ctr">
              <a:lnSpc>
                <a:spcPct val="90000"/>
              </a:lnSpc>
              <a:spcBef>
                <a:spcPct val="20000"/>
              </a:spcBef>
              <a:buClr>
                <a:schemeClr val="accent3"/>
              </a:buClr>
              <a:buSzPct val="95000"/>
              <a:defRPr/>
            </a:pPr>
            <a:r>
              <a:rPr lang="en-IE" altLang="en-US" i="1" dirty="0" smtClean="0"/>
              <a:t>1</a:t>
            </a:r>
            <a:r>
              <a:rPr lang="en-IE" altLang="en-US" i="1" baseline="30000" dirty="0" smtClean="0"/>
              <a:t>st</a:t>
            </a:r>
            <a:r>
              <a:rPr lang="en-IE" altLang="en-US" i="1" dirty="0" smtClean="0"/>
              <a:t> August 2012 to 31</a:t>
            </a:r>
            <a:r>
              <a:rPr lang="en-IE" altLang="en-US" i="1" baseline="30000" dirty="0" smtClean="0"/>
              <a:t>st</a:t>
            </a:r>
            <a:r>
              <a:rPr lang="en-IE" altLang="en-US" i="1" dirty="0" smtClean="0"/>
              <a:t> July 2015</a:t>
            </a:r>
            <a:endParaRPr lang="en-US" altLang="en-US" i="1" dirty="0" smtClean="0"/>
          </a:p>
          <a:p>
            <a:pPr algn="ct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Biogas plants process large quantities of </a:t>
            </a:r>
            <a:r>
              <a:rPr lang="pt-PT" sz="2400" b="1" dirty="0" smtClean="0">
                <a:latin typeface="+mj-lt"/>
              </a:rPr>
              <a:t>combustible and toxic gases</a:t>
            </a:r>
            <a:r>
              <a:rPr lang="pt-PT" sz="2400" dirty="0" smtClean="0">
                <a:latin typeface="+mj-lt"/>
              </a:rPr>
              <a:t>, which pose increased fire and explosion hazards in case of faults in design, material or control. Methane is highly flammable and forms explosive mixtures in combination with the oxygen in the air. Therefore explosion protection is very important in biogas plants. For these reasons biogas must be prevented from entering working areas.</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Fire and explosion</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The risk of explosion is particularly high close to digesters and gasholders (overpressure safety devices). In Europe explosion safety measures are stipulated in the European Directive 1999/92/EC. Spaces with risk of explosion are graded in zones according to the probability of the occurrence of an explosive atmosphere. Sources of ignition must be prevented and so a small positive pressure prevents the penetration of air into the bioreactor. A minimum overpressure is fixed to avoid this event and one-way valves can also be used. Pressure inside the biogas storage tank is measured and transmitted to the control center. The safety devices are intended to prevent an increase in pressure to amounts that could result in the destruction of the gasholder and its materials.</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Fire and explosion</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11</a:t>
            </a:fld>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Biogas plants are usually equipped with an hydraulic overpressure valve. Furthermore in situations where there is an </a:t>
            </a:r>
            <a:r>
              <a:rPr lang="pt-PT" sz="2400" b="1" dirty="0" smtClean="0">
                <a:latin typeface="+mj-lt"/>
              </a:rPr>
              <a:t>excess of biogas</a:t>
            </a:r>
            <a:r>
              <a:rPr lang="pt-PT" sz="2400" dirty="0" smtClean="0">
                <a:latin typeface="+mj-lt"/>
              </a:rPr>
              <a:t>, which cannot be stored or used, emergency </a:t>
            </a:r>
            <a:r>
              <a:rPr lang="pt-PT" sz="2400" b="1" dirty="0" smtClean="0">
                <a:latin typeface="+mj-lt"/>
              </a:rPr>
              <a:t>flare</a:t>
            </a:r>
            <a:r>
              <a:rPr lang="pt-PT" sz="2400" dirty="0" smtClean="0">
                <a:latin typeface="+mj-lt"/>
              </a:rPr>
              <a:t> is the ultimate solution to eliminate gasholder overpressure risk. Safe and reliable operation of a flare requires a number of features, in addition to a burner and an enclosure. Essential safety features include a flame arrestor, fail-safe valve and an ignition system that incorporates a flame detector. The pilot flame must be controlled by an automatic guard and when the gasholder pressure is reduced to the fitted operation value, the biogas feeding to the flare is automatically interrupted. </a:t>
            </a:r>
          </a:p>
          <a:p>
            <a:pPr>
              <a:buClr>
                <a:schemeClr val="accent2"/>
              </a:buClr>
              <a:buSzPct val="100000"/>
            </a:pPr>
            <a:r>
              <a:rPr lang="pt-PT" sz="2400" dirty="0" smtClean="0">
                <a:latin typeface="+mj-lt"/>
              </a:rPr>
              <a:t>Suitable </a:t>
            </a:r>
            <a:r>
              <a:rPr lang="pt-PT" sz="2400" b="1" dirty="0" smtClean="0">
                <a:latin typeface="+mj-lt"/>
              </a:rPr>
              <a:t>fire extinguishers </a:t>
            </a:r>
            <a:r>
              <a:rPr lang="pt-PT" sz="2400" dirty="0" smtClean="0">
                <a:latin typeface="+mj-lt"/>
              </a:rPr>
              <a:t>must be made available. These extinguishers must be instantly seen, easy to reach in case of fire and working. </a:t>
            </a:r>
            <a:endParaRPr lang="en-US" sz="2400" dirty="0" smtClean="0">
              <a:latin typeface="+mj-lt"/>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12</a:t>
            </a:fld>
            <a:endParaRPr lang="it-IT"/>
          </a:p>
        </p:txBody>
      </p:sp>
      <p:sp>
        <p:nvSpPr>
          <p:cNvPr id="6"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Fire and explosion</a:t>
            </a:r>
            <a:endParaRPr lang="en-US" altLang="en-US" sz="4800" dirty="0" smtClean="0">
              <a:solidFill>
                <a:srgbClr val="0099FF"/>
              </a:solidFill>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Safety equipment and the planning of the building and technical systems (fire resistance of gasholder membranes, etc.) must be tailored to the specific plant and inspected at regular intervals. However operators should not solely focus on safety precautions, but should also take into account </a:t>
            </a:r>
            <a:r>
              <a:rPr lang="pt-PT" sz="2400" b="1" dirty="0" smtClean="0">
                <a:latin typeface="+mj-lt"/>
              </a:rPr>
              <a:t>organizational measures</a:t>
            </a:r>
            <a:r>
              <a:rPr lang="pt-PT" sz="2400" dirty="0" smtClean="0">
                <a:latin typeface="+mj-lt"/>
              </a:rPr>
              <a:t> (schedule of extinguishers maintenance), which are frequently neglected in practice. In fact emergency response plans, routes for fire brigade vehicles and escape routes must be accurately designed. To ensure an effective emergency response system, the sensors (gas and fire detectors) must be appropriately positioned, calibrated, wired and maintained. For larger plants recurrent emergency exercises show whether the alarm is able to alert all persons in and around the facility at all times and prove the efficiency of escape and rescue plans.</a:t>
            </a:r>
            <a:endParaRPr lang="en-US" sz="2400" dirty="0" smtClean="0">
              <a:latin typeface="+mj-lt"/>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13</a:t>
            </a:fld>
            <a:endParaRPr lang="it-IT"/>
          </a:p>
        </p:txBody>
      </p:sp>
      <p:sp>
        <p:nvSpPr>
          <p:cNvPr id="6"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Fire and explosion</a:t>
            </a:r>
            <a:endParaRPr lang="en-US" altLang="en-US" sz="4800" dirty="0" smtClean="0">
              <a:solidFill>
                <a:srgbClr val="0099FF"/>
              </a:solidFill>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1643050"/>
            <a:ext cx="8229600" cy="4136726"/>
          </a:xfrm>
        </p:spPr>
        <p:txBody>
          <a:bodyPr>
            <a:noAutofit/>
          </a:bodyPr>
          <a:lstStyle/>
          <a:p>
            <a:pPr>
              <a:buClr>
                <a:schemeClr val="accent2"/>
              </a:buClr>
              <a:buSzPct val="100000"/>
            </a:pPr>
            <a:r>
              <a:rPr lang="en-US" sz="2400" dirty="0" smtClean="0">
                <a:latin typeface="+mj-lt"/>
              </a:rPr>
              <a:t>The container structure permits to </a:t>
            </a:r>
            <a:r>
              <a:rPr lang="en-US" sz="2400" dirty="0" err="1" smtClean="0">
                <a:latin typeface="+mj-lt"/>
              </a:rPr>
              <a:t>maximise</a:t>
            </a:r>
            <a:r>
              <a:rPr lang="en-US" sz="2400" dirty="0" smtClean="0">
                <a:latin typeface="+mj-lt"/>
              </a:rPr>
              <a:t> the space dedicated to peripheral devices and to ensure proper working conditions for technicians and operators, regardless of its geographic location.</a:t>
            </a:r>
          </a:p>
          <a:p>
            <a:pPr>
              <a:buClr>
                <a:schemeClr val="accent2"/>
              </a:buClr>
              <a:buSzPct val="100000"/>
            </a:pPr>
            <a:r>
              <a:rPr lang="en-US" sz="2400" dirty="0" smtClean="0">
                <a:latin typeface="+mj-lt"/>
              </a:rPr>
              <a:t>To satisfy security requirements, the building is divided into three compartments which can be separately ventilated. There is an access to the roof of the building from inside (hatch). Security barriers are installed on the roof.</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system measures</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14</a:t>
            </a:fld>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1643050"/>
            <a:ext cx="8229600" cy="4136726"/>
          </a:xfrm>
        </p:spPr>
        <p:txBody>
          <a:bodyPr>
            <a:noAutofit/>
          </a:bodyPr>
          <a:lstStyle/>
          <a:p>
            <a:pPr>
              <a:buClr>
                <a:schemeClr val="accent2"/>
              </a:buClr>
              <a:buSzPct val="100000"/>
            </a:pPr>
            <a:r>
              <a:rPr lang="en-US" sz="2400" dirty="0" smtClean="0">
                <a:latin typeface="+mj-lt"/>
              </a:rPr>
              <a:t>Some options can be defined according to the particularities of the end-user site, like:</a:t>
            </a:r>
          </a:p>
          <a:p>
            <a:pPr marL="457200" lvl="0" indent="-457200">
              <a:buClr>
                <a:schemeClr val="accent2"/>
              </a:buClr>
              <a:buSzPct val="100000"/>
              <a:buFont typeface="+mj-lt"/>
              <a:buAutoNum type="arabicParenR"/>
            </a:pPr>
            <a:r>
              <a:rPr lang="en-US" sz="2400" dirty="0" smtClean="0">
                <a:latin typeface="+mj-lt"/>
              </a:rPr>
              <a:t>insulate the interior of the container to avoid condensation problems and permit better regulation of the inside temperature;</a:t>
            </a:r>
          </a:p>
          <a:p>
            <a:pPr marL="457200" indent="-457200">
              <a:buClr>
                <a:schemeClr val="accent2"/>
              </a:buClr>
              <a:buSzPct val="100000"/>
              <a:buFont typeface="+mj-lt"/>
              <a:buAutoNum type="arabicParenR"/>
            </a:pPr>
            <a:r>
              <a:rPr lang="en-US" sz="2400" dirty="0" smtClean="0">
                <a:latin typeface="+mj-lt"/>
              </a:rPr>
              <a:t>provide a ventilation system with heating;</a:t>
            </a:r>
          </a:p>
          <a:p>
            <a:pPr marL="457200" lvl="0" indent="-457200">
              <a:buClr>
                <a:schemeClr val="accent2"/>
              </a:buClr>
              <a:buSzPct val="100000"/>
              <a:buFont typeface="+mj-lt"/>
              <a:buAutoNum type="arabicParenR"/>
            </a:pPr>
            <a:r>
              <a:rPr lang="en-US" sz="2400" dirty="0" smtClean="0">
                <a:latin typeface="+mj-lt"/>
              </a:rPr>
              <a:t>reserve enough space to install sanitary room (tap water, WC, shower).</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system measures</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15</a:t>
            </a:fld>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1643050"/>
            <a:ext cx="8229600" cy="4136726"/>
          </a:xfrm>
        </p:spPr>
        <p:txBody>
          <a:bodyPr>
            <a:noAutofit/>
          </a:bodyPr>
          <a:lstStyle/>
          <a:p>
            <a:pPr>
              <a:buClr>
                <a:schemeClr val="accent2"/>
              </a:buClr>
              <a:buSzPct val="100000"/>
            </a:pPr>
            <a:r>
              <a:rPr lang="en-US" sz="2400" b="1" dirty="0" smtClean="0">
                <a:latin typeface="+mj-lt"/>
              </a:rPr>
              <a:t>Safety measures</a:t>
            </a:r>
            <a:r>
              <a:rPr lang="en-US" sz="2400" dirty="0" smtClean="0">
                <a:latin typeface="+mj-lt"/>
              </a:rPr>
              <a:t> foreseen are:</a:t>
            </a:r>
          </a:p>
          <a:p>
            <a:pPr marL="457200" lvl="0" indent="-457200">
              <a:buClr>
                <a:schemeClr val="accent2"/>
              </a:buClr>
              <a:buSzPct val="100000"/>
              <a:buFont typeface="+mj-lt"/>
              <a:buAutoNum type="arabicParenR"/>
            </a:pPr>
            <a:r>
              <a:rPr lang="en-US" sz="2400" dirty="0" smtClean="0">
                <a:latin typeface="+mj-lt"/>
              </a:rPr>
              <a:t>barriers on the roof of the container (outside);</a:t>
            </a:r>
          </a:p>
          <a:p>
            <a:pPr marL="457200" lvl="0" indent="-457200">
              <a:buClr>
                <a:schemeClr val="accent2"/>
              </a:buClr>
              <a:buSzPct val="100000"/>
              <a:buFont typeface="+mj-lt"/>
              <a:buAutoNum type="arabicParenR"/>
            </a:pPr>
            <a:r>
              <a:rPr lang="en-US" sz="2400" dirty="0" smtClean="0">
                <a:latin typeface="+mj-lt"/>
              </a:rPr>
              <a:t>folding and anti-slip ladder (to access to the roof of the container);</a:t>
            </a:r>
          </a:p>
          <a:p>
            <a:pPr marL="457200" lvl="0" indent="-457200">
              <a:buClr>
                <a:schemeClr val="accent2"/>
              </a:buClr>
              <a:buSzPct val="100000"/>
              <a:buFont typeface="+mj-lt"/>
              <a:buAutoNum type="arabicParenR"/>
            </a:pPr>
            <a:r>
              <a:rPr lang="en-US" sz="2400" dirty="0" smtClean="0">
                <a:latin typeface="+mj-lt"/>
              </a:rPr>
              <a:t>sliding doors (to divide the inside space in 3 parts);</a:t>
            </a:r>
          </a:p>
          <a:p>
            <a:pPr marL="457200" lvl="0" indent="-457200">
              <a:buClr>
                <a:schemeClr val="accent2"/>
              </a:buClr>
              <a:buSzPct val="100000"/>
              <a:buFont typeface="+mj-lt"/>
              <a:buAutoNum type="arabicParenR"/>
            </a:pPr>
            <a:r>
              <a:rPr lang="en-US" sz="2400" dirty="0" smtClean="0">
                <a:latin typeface="+mj-lt"/>
              </a:rPr>
              <a:t>bounded base to retain all liquids;</a:t>
            </a:r>
          </a:p>
          <a:p>
            <a:pPr marL="457200" lvl="0" indent="-457200">
              <a:buClr>
                <a:schemeClr val="accent2"/>
              </a:buClr>
              <a:buSzPct val="100000"/>
              <a:buFont typeface="+mj-lt"/>
              <a:buAutoNum type="arabicParenR"/>
            </a:pPr>
            <a:r>
              <a:rPr lang="en-US" sz="2400" dirty="0" smtClean="0">
                <a:latin typeface="+mj-lt"/>
              </a:rPr>
              <a:t>ventilation system;</a:t>
            </a:r>
          </a:p>
          <a:p>
            <a:pPr marL="457200" lvl="0" indent="-457200">
              <a:buClr>
                <a:schemeClr val="accent2"/>
              </a:buClr>
              <a:buSzPct val="100000"/>
              <a:buFont typeface="+mj-lt"/>
              <a:buAutoNum type="arabicParenR"/>
            </a:pPr>
            <a:r>
              <a:rPr lang="en-US" sz="2400" dirty="0" smtClean="0">
                <a:latin typeface="+mj-lt"/>
              </a:rPr>
              <a:t>flare;</a:t>
            </a:r>
          </a:p>
          <a:p>
            <a:pPr marL="457200" lvl="0" indent="-457200">
              <a:buClr>
                <a:schemeClr val="accent2"/>
              </a:buClr>
              <a:buSzPct val="100000"/>
              <a:buFont typeface="+mj-lt"/>
              <a:buAutoNum type="arabicParenR"/>
            </a:pPr>
            <a:r>
              <a:rPr lang="en-US" sz="2400" dirty="0" smtClean="0">
                <a:latin typeface="+mj-lt"/>
              </a:rPr>
              <a:t>fire extinguisher.</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system measures</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1643050"/>
            <a:ext cx="8229600" cy="4136726"/>
          </a:xfrm>
        </p:spPr>
        <p:txBody>
          <a:bodyPr>
            <a:noAutofit/>
          </a:bodyPr>
          <a:lstStyle/>
          <a:p>
            <a:pPr>
              <a:buClr>
                <a:schemeClr val="accent2"/>
              </a:buClr>
              <a:buSzPct val="100000"/>
            </a:pPr>
            <a:r>
              <a:rPr lang="en-US" sz="2400" dirty="0" smtClean="0">
                <a:latin typeface="+mj-lt"/>
              </a:rPr>
              <a:t>For operator convenience, a lavabo, toilet and shower may also be installed.</a:t>
            </a:r>
          </a:p>
          <a:p>
            <a:pPr>
              <a:buClr>
                <a:schemeClr val="accent2"/>
              </a:buClr>
              <a:buSzPct val="100000"/>
            </a:pPr>
            <a:r>
              <a:rPr lang="en-US" sz="2400" dirty="0" smtClean="0">
                <a:latin typeface="+mj-lt"/>
              </a:rPr>
              <a:t>The biogas compartment contains the H</a:t>
            </a:r>
            <a:r>
              <a:rPr lang="en-US" sz="2400" baseline="-25000" dirty="0" smtClean="0">
                <a:latin typeface="+mj-lt"/>
              </a:rPr>
              <a:t>2</a:t>
            </a:r>
            <a:r>
              <a:rPr lang="en-US" sz="2400" dirty="0" smtClean="0">
                <a:latin typeface="+mj-lt"/>
              </a:rPr>
              <a:t>S removal system, the biogas pressurization system for bubbling and gives access to two sampling pipes in the tank.</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system measures</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17</a:t>
            </a:fld>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In case of </a:t>
            </a:r>
            <a:r>
              <a:rPr lang="pt-PT" sz="2400" b="1" dirty="0" smtClean="0">
                <a:latin typeface="+mj-lt"/>
              </a:rPr>
              <a:t>leak and breakage</a:t>
            </a:r>
            <a:r>
              <a:rPr lang="pt-PT" sz="2400" dirty="0" smtClean="0">
                <a:latin typeface="+mj-lt"/>
              </a:rPr>
              <a:t> in tubing (animal eating tubing), in order to prevent formation of explosive atmospheres, are necessary:</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methane detector; </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H</a:t>
            </a:r>
            <a:r>
              <a:rPr lang="en-GB" sz="2400" baseline="-25000" dirty="0" smtClean="0">
                <a:latin typeface="+mj-lt"/>
              </a:rPr>
              <a:t>2</a:t>
            </a:r>
            <a:r>
              <a:rPr lang="en-GB" sz="2400" dirty="0" smtClean="0">
                <a:latin typeface="+mj-lt"/>
              </a:rPr>
              <a:t>S detector;</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ventilation function detector;</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response time at exhaust CO detector has to be very fast.</a:t>
            </a:r>
            <a:endParaRPr lang="en-US" sz="2400" dirty="0" smtClean="0">
              <a:latin typeface="+mj-lt"/>
            </a:endParaRPr>
          </a:p>
          <a:p>
            <a:pPr>
              <a:buClr>
                <a:schemeClr val="accent2"/>
              </a:buClr>
              <a:buSzPct val="100000"/>
            </a:pPr>
            <a:r>
              <a:rPr lang="pt-PT" sz="2400" dirty="0" smtClean="0">
                <a:latin typeface="+mj-lt"/>
              </a:rPr>
              <a:t>Regarding the biogas production, risks are the same for all biogas installations (at start-up, explosive mixture in digester air/biogas, if flame or spark, electrostatic).</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18</a:t>
            </a:fld>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Spill risks are related to the g</a:t>
            </a:r>
            <a:r>
              <a:rPr lang="en-GB" sz="2400" dirty="0" smtClean="0">
                <a:latin typeface="+mj-lt"/>
              </a:rPr>
              <a:t>round pollution. In this case, there is a need of retaining wall</a:t>
            </a:r>
            <a:r>
              <a:rPr lang="pt-PT" sz="2400" dirty="0" smtClean="0">
                <a:latin typeface="+mj-lt"/>
              </a:rPr>
              <a:t> </a:t>
            </a:r>
            <a:r>
              <a:rPr lang="en-GB" sz="2400" dirty="0" smtClean="0">
                <a:latin typeface="+mj-lt"/>
              </a:rPr>
              <a:t>. For example, absorbent barrier must find a fail-safe solution.</a:t>
            </a:r>
            <a:endParaRPr lang="en-US" sz="2400" dirty="0" smtClean="0">
              <a:latin typeface="+mj-lt"/>
            </a:endParaRPr>
          </a:p>
          <a:p>
            <a:pPr>
              <a:buClr>
                <a:schemeClr val="accent2"/>
              </a:buClr>
              <a:buSzPct val="100000"/>
            </a:pPr>
            <a:r>
              <a:rPr lang="en-GB" sz="2400" dirty="0" smtClean="0">
                <a:latin typeface="+mj-lt"/>
              </a:rPr>
              <a:t>The grinding unit can represent a risk when it will be blocked.</a:t>
            </a:r>
            <a:endParaRPr lang="en-US" sz="2400" dirty="0" smtClean="0">
              <a:latin typeface="+mj-lt"/>
            </a:endParaRPr>
          </a:p>
          <a:p>
            <a:pPr>
              <a:buClr>
                <a:schemeClr val="accent2"/>
              </a:buClr>
              <a:buSzPct val="100000"/>
            </a:pPr>
            <a:r>
              <a:rPr lang="en-GB" sz="2400" dirty="0" smtClean="0">
                <a:latin typeface="+mj-lt"/>
              </a:rPr>
              <a:t>Against electrical risks, lightning protection is required.</a:t>
            </a:r>
            <a:endParaRPr lang="en-US" sz="2400" dirty="0" smtClean="0">
              <a:latin typeface="+mj-lt"/>
            </a:endParaRPr>
          </a:p>
          <a:p>
            <a:pPr>
              <a:buClr>
                <a:schemeClr val="accent2"/>
              </a:buClr>
              <a:buSzPct val="100000"/>
            </a:pPr>
            <a:r>
              <a:rPr lang="en-GB" sz="2400" dirty="0" smtClean="0">
                <a:latin typeface="+mj-lt"/>
              </a:rPr>
              <a:t>In case of flood, there is an electrical risk. In this case, circuit breaker is necessary (normal problem resolution).</a:t>
            </a:r>
            <a:endParaRPr lang="en-US" sz="2400" dirty="0" smtClean="0">
              <a:latin typeface="+mj-lt"/>
            </a:endParaRPr>
          </a:p>
          <a:p>
            <a:pPr>
              <a:buClr>
                <a:schemeClr val="accent2"/>
              </a:buClr>
              <a:buSzPct val="100000"/>
            </a:pPr>
            <a:r>
              <a:rPr lang="en-GB" sz="2400" dirty="0" smtClean="0">
                <a:latin typeface="+mj-lt"/>
              </a:rPr>
              <a:t>Against vandalism the following should be installed:</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Entrance detector;</a:t>
            </a:r>
            <a:endParaRPr lang="en-US" sz="2400" dirty="0" smtClean="0">
              <a:latin typeface="+mj-lt"/>
            </a:endParaRPr>
          </a:p>
          <a:p>
            <a:pPr marL="457200" lvl="0" indent="-457200">
              <a:buClr>
                <a:schemeClr val="accent2"/>
              </a:buClr>
              <a:buSzPct val="100000"/>
              <a:buFont typeface="+mj-lt"/>
              <a:buAutoNum type="arabicParenR"/>
            </a:pPr>
            <a:r>
              <a:rPr lang="en-GB" sz="2400" dirty="0" smtClean="0">
                <a:latin typeface="+mj-lt"/>
              </a:rPr>
              <a:t>Motion detector.</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42910" y="1914205"/>
            <a:ext cx="7920000" cy="1229043"/>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
                <a:schemeClr val="accent2"/>
              </a:buClr>
              <a:buSzPct val="100000"/>
              <a:buFont typeface="Wingdings" pitchFamily="2" charset="2"/>
              <a:buChar char="ü"/>
              <a:tabLst/>
              <a:defRPr/>
            </a:pPr>
            <a:r>
              <a:rPr kumimoji="0" lang="it-IT" altLang="en-US" sz="2400" b="1" u="none" strike="noStrike" kern="1200" cap="none" spc="0" normalizeH="0" baseline="0" noProof="0" dirty="0" smtClean="0">
                <a:ln>
                  <a:noFill/>
                </a:ln>
                <a:solidFill>
                  <a:schemeClr val="tx1"/>
                </a:solidFill>
                <a:effectLst/>
                <a:uLnTx/>
                <a:uFillTx/>
                <a:latin typeface="+mj-lt"/>
                <a:ea typeface="+mn-ea"/>
                <a:cs typeface="+mn-cs"/>
              </a:rPr>
              <a:t>Environmental</a:t>
            </a:r>
            <a:r>
              <a:rPr kumimoji="0" lang="it-IT" altLang="en-US" sz="2400" b="1" u="none" strike="noStrike" kern="1200" cap="none" spc="0" normalizeH="0" noProof="0" dirty="0" smtClean="0">
                <a:ln>
                  <a:noFill/>
                </a:ln>
                <a:solidFill>
                  <a:schemeClr val="tx1"/>
                </a:solidFill>
                <a:effectLst/>
                <a:uLnTx/>
                <a:uFillTx/>
                <a:latin typeface="+mj-lt"/>
                <a:ea typeface="+mn-ea"/>
                <a:cs typeface="+mn-cs"/>
              </a:rPr>
              <a:t> risk assessment</a:t>
            </a:r>
          </a:p>
          <a:p>
            <a:pPr marL="457200" marR="0" lvl="0" indent="-457200" algn="l" defTabSz="914400" rtl="0" eaLnBrk="1" fontAlgn="auto" latinLnBrk="0" hangingPunct="1">
              <a:lnSpc>
                <a:spcPct val="100000"/>
              </a:lnSpc>
              <a:spcBef>
                <a:spcPct val="20000"/>
              </a:spcBef>
              <a:spcAft>
                <a:spcPts val="0"/>
              </a:spcAft>
              <a:buClr>
                <a:schemeClr val="accent2"/>
              </a:buClr>
              <a:buSzPct val="95000"/>
              <a:tabLst/>
              <a:defRPr/>
            </a:pPr>
            <a:endParaRPr lang="it-IT" altLang="en-US" sz="2400" b="1" baseline="0" dirty="0" smtClean="0">
              <a:latin typeface="+mj-lt"/>
            </a:endParaRPr>
          </a:p>
          <a:p>
            <a:pPr marL="457200" marR="0" lvl="0" indent="-457200" algn="l" defTabSz="914400" rtl="0" eaLnBrk="1" fontAlgn="auto" latinLnBrk="0" hangingPunct="1">
              <a:lnSpc>
                <a:spcPct val="100000"/>
              </a:lnSpc>
              <a:spcBef>
                <a:spcPct val="20000"/>
              </a:spcBef>
              <a:spcAft>
                <a:spcPts val="0"/>
              </a:spcAft>
              <a:buClr>
                <a:schemeClr val="accent2"/>
              </a:buClr>
              <a:buSzPct val="95000"/>
              <a:buFont typeface="Wingdings" pitchFamily="2" charset="2"/>
              <a:buChar char="ü"/>
              <a:tabLst/>
              <a:defRPr/>
            </a:pPr>
            <a:r>
              <a:rPr kumimoji="0" lang="it-IT" altLang="en-US" sz="2400" b="1" u="none" strike="noStrike" kern="1200" cap="none" spc="0" normalizeH="0" noProof="0" dirty="0" smtClean="0">
                <a:ln>
                  <a:noFill/>
                </a:ln>
                <a:solidFill>
                  <a:schemeClr val="tx1"/>
                </a:solidFill>
                <a:effectLst/>
                <a:uLnTx/>
                <a:uFillTx/>
                <a:latin typeface="+mj-lt"/>
                <a:ea typeface="+mn-ea"/>
                <a:cs typeface="+mn-cs"/>
              </a:rPr>
              <a:t>Environmental benefits</a:t>
            </a:r>
            <a:endParaRPr kumimoji="0" lang="en-US" altLang="en-US" sz="2400" u="none" strike="noStrike" kern="1200" cap="none" spc="0" normalizeH="0" baseline="0" noProof="0" dirty="0" smtClean="0">
              <a:ln>
                <a:noFill/>
              </a:ln>
              <a:solidFill>
                <a:schemeClr val="tx1"/>
              </a:solidFill>
              <a:effectLst/>
              <a:uLnTx/>
              <a:uFillTx/>
              <a:latin typeface="+mj-lt"/>
              <a:ea typeface="+mn-ea"/>
              <a:cs typeface="+mn-cs"/>
            </a:endParaRPr>
          </a:p>
        </p:txBody>
      </p:sp>
      <p:sp>
        <p:nvSpPr>
          <p:cNvPr id="3" name="Rectangle 8"/>
          <p:cNvSpPr txBox="1">
            <a:spLocks noChangeArrowheads="1"/>
          </p:cNvSpPr>
          <p:nvPr/>
        </p:nvSpPr>
        <p:spPr>
          <a:xfrm>
            <a:off x="457200" y="908720"/>
            <a:ext cx="8229600" cy="920080"/>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altLang="en-US" sz="5000" b="0" i="0" u="none" strike="noStrike" kern="1200" cap="none" spc="0" normalizeH="0" baseline="0" noProof="0" dirty="0" smtClean="0">
              <a:ln>
                <a:noFill/>
              </a:ln>
              <a:solidFill>
                <a:srgbClr val="0099FF"/>
              </a:solidFill>
              <a:effectLst/>
              <a:uLnTx/>
              <a:uFillTx/>
              <a:latin typeface="+mj-lt"/>
              <a:ea typeface="+mj-ea"/>
              <a:cs typeface="+mj-cs"/>
            </a:endParaRPr>
          </a:p>
        </p:txBody>
      </p:sp>
      <p:sp>
        <p:nvSpPr>
          <p:cNvPr id="6" name="Rectangle 2"/>
          <p:cNvSpPr txBox="1">
            <a:spLocks noChangeArrowheads="1"/>
          </p:cNvSpPr>
          <p:nvPr/>
        </p:nvSpPr>
        <p:spPr>
          <a:xfrm>
            <a:off x="467544" y="908720"/>
            <a:ext cx="8208912" cy="632048"/>
          </a:xfrm>
          <a:prstGeom prst="rect">
            <a:avLst/>
          </a:prstGeom>
        </p:spPr>
        <p:txBody>
          <a:bodyPr vert="horz" lIns="0" rIns="0" bIns="0" anchor="b">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IE" altLang="en-US" sz="4800" b="0" i="0" u="none" strike="noStrike" kern="1200" cap="none" spc="0" normalizeH="0" baseline="0" noProof="0" dirty="0" smtClean="0">
                <a:ln>
                  <a:noFill/>
                </a:ln>
                <a:solidFill>
                  <a:srgbClr val="0099FF"/>
                </a:solidFill>
                <a:effectLst/>
                <a:uLnTx/>
                <a:uFillTx/>
                <a:latin typeface="+mj-lt"/>
                <a:ea typeface="+mj-ea"/>
                <a:cs typeface="+mj-cs"/>
              </a:rPr>
              <a:t>Impact</a:t>
            </a:r>
            <a:endParaRPr kumimoji="0" lang="en-US" altLang="en-US" sz="4800" b="0" i="0" u="none" strike="noStrike" kern="1200" cap="none" spc="0" normalizeH="0" baseline="0" noProof="0" dirty="0" smtClean="0">
              <a:ln>
                <a:noFill/>
              </a:ln>
              <a:solidFill>
                <a:srgbClr val="0099FF"/>
              </a:solidFill>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0ABE08F1-1A11-4E3A-A6F5-007231902C82}" type="slidenum">
              <a:rPr lang="it-IT" smtClean="0"/>
              <a:pPr/>
              <a:t>2</a:t>
            </a:fld>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A </a:t>
            </a:r>
            <a:r>
              <a:rPr lang="pt-PT" sz="2400" b="1" dirty="0" smtClean="0">
                <a:latin typeface="+mj-lt"/>
              </a:rPr>
              <a:t>hazard</a:t>
            </a:r>
            <a:r>
              <a:rPr lang="pt-PT" sz="2400" dirty="0" smtClean="0">
                <a:latin typeface="+mj-lt"/>
              </a:rPr>
              <a:t> and operability study (HAZOP) on the combustion unit was carried out by AMPA Associates Limited (http://www.safety-ecology.co.uk/ ) and Mayphil UK (http://www.mayphil.co.uk/), which is concerned with a structured and systematic examination of the said unit in order to identify and evaluate problems that may represent risks to personnel or equipment, or may prevent efficient operation. The HAZOP is a proven methodology for identifying potential hazards and the identification of operational issues arising in the chemical, food and process industries. </a:t>
            </a:r>
          </a:p>
          <a:p>
            <a:pPr>
              <a:buClr>
                <a:schemeClr val="accent2"/>
              </a:buClr>
              <a:buSzPct val="100000"/>
            </a:pPr>
            <a:r>
              <a:rPr lang="pt-PT" sz="2400" dirty="0" smtClean="0">
                <a:latin typeface="+mj-lt"/>
              </a:rPr>
              <a:t>Some of the key recommendations from the study are listed in the following.</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 combustion system</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20</a:t>
            </a:fld>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marL="268288" lvl="2" indent="-268288">
              <a:buSzPct val="100000"/>
            </a:pPr>
            <a:r>
              <a:rPr lang="pt-PT" sz="2400" dirty="0" smtClean="0">
                <a:latin typeface="+mj-lt"/>
              </a:rPr>
              <a:t>Sudden drainage of the Anaerobic Digester could cause a negative pressure and draw back gas from the boiler. Another one way valve should be included as part of the digester biogas output line.</a:t>
            </a:r>
            <a:endParaRPr lang="en-US" sz="2400" dirty="0" smtClean="0">
              <a:latin typeface="+mj-lt"/>
            </a:endParaRPr>
          </a:p>
          <a:p>
            <a:pPr marL="268288" lvl="2" indent="-268288">
              <a:buSzPct val="100000"/>
            </a:pPr>
            <a:r>
              <a:rPr lang="pt-PT" sz="2400" dirty="0" smtClean="0">
                <a:latin typeface="+mj-lt"/>
              </a:rPr>
              <a:t>Need to state that Hydrogen Sulphide (H2S) will increase the corrosion rate in the boiler.</a:t>
            </a:r>
            <a:endParaRPr lang="en-US" sz="2400" dirty="0" smtClean="0">
              <a:latin typeface="+mj-lt"/>
            </a:endParaRPr>
          </a:p>
          <a:p>
            <a:pPr marL="268288" lvl="2" indent="-268288">
              <a:buSzPct val="100000"/>
            </a:pPr>
            <a:r>
              <a:rPr lang="pt-PT" sz="2400" dirty="0" smtClean="0">
                <a:latin typeface="+mj-lt"/>
              </a:rPr>
              <a:t>Liquid/gas traps in the system need to be inspected regularly.</a:t>
            </a:r>
            <a:endParaRPr lang="en-US" sz="2400" dirty="0" smtClean="0">
              <a:latin typeface="+mj-lt"/>
            </a:endParaRPr>
          </a:p>
          <a:p>
            <a:pPr marL="268288" lvl="2" indent="-268288">
              <a:buSzPct val="100000"/>
            </a:pPr>
            <a:r>
              <a:rPr lang="pt-PT" sz="2400" dirty="0" smtClean="0">
                <a:latin typeface="+mj-lt"/>
              </a:rPr>
              <a:t>Client must consider the total emergency shutdown of the system when the boiler is installed.</a:t>
            </a:r>
            <a:endParaRPr lang="en-US" sz="2400" dirty="0" smtClean="0">
              <a:latin typeface="+mj-lt"/>
            </a:endParaRPr>
          </a:p>
          <a:p>
            <a:pPr marL="268288" lvl="2" indent="-268288">
              <a:buSzPct val="100000"/>
            </a:pPr>
            <a:r>
              <a:rPr lang="pt-PT" sz="2400" dirty="0" smtClean="0">
                <a:latin typeface="+mj-lt"/>
              </a:rPr>
              <a:t>Pressure relief valves should be tested annually.</a:t>
            </a:r>
            <a:endParaRPr lang="en-US" sz="2400" dirty="0" smtClean="0">
              <a:latin typeface="+mj-lt"/>
            </a:endParaRPr>
          </a:p>
          <a:p>
            <a:pPr marL="268288" lvl="2" indent="-268288">
              <a:buSzPct val="100000"/>
            </a:pPr>
            <a:r>
              <a:rPr lang="pt-PT" sz="2400" dirty="0" smtClean="0">
                <a:latin typeface="+mj-lt"/>
              </a:rPr>
              <a:t>Unless the gas is cleaned, the pressure relief valves may fail prematurely.</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 combustion system</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21</a:t>
            </a:fld>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marL="268288" lvl="2" indent="-268288">
              <a:buSzPct val="100000"/>
            </a:pPr>
            <a:r>
              <a:rPr lang="pt-PT" sz="2400" dirty="0" smtClean="0">
                <a:latin typeface="+mj-lt"/>
              </a:rPr>
              <a:t>Hydrogen Sulphide (H2S) clean up equipment should be installed.</a:t>
            </a:r>
            <a:endParaRPr lang="en-US" sz="2400" dirty="0" smtClean="0">
              <a:latin typeface="+mj-lt"/>
            </a:endParaRPr>
          </a:p>
          <a:p>
            <a:pPr marL="268288" lvl="2" indent="-268288">
              <a:buSzPct val="100000"/>
            </a:pPr>
            <a:r>
              <a:rPr lang="pt-PT" sz="2400" dirty="0" smtClean="0">
                <a:latin typeface="+mj-lt"/>
              </a:rPr>
              <a:t>The boiler needs to be independently earth bonded.</a:t>
            </a:r>
            <a:endParaRPr lang="en-US" sz="2400" dirty="0" smtClean="0">
              <a:latin typeface="+mj-lt"/>
            </a:endParaRPr>
          </a:p>
          <a:p>
            <a:pPr marL="268288" lvl="2" indent="-268288">
              <a:buSzPct val="100000"/>
            </a:pPr>
            <a:r>
              <a:rPr lang="pt-PT" sz="2400" dirty="0" smtClean="0">
                <a:latin typeface="+mj-lt"/>
              </a:rPr>
              <a:t>If any gas detectors use ionising radiation then this should be stated in the manual.</a:t>
            </a:r>
            <a:endParaRPr lang="en-US" sz="2400" dirty="0" smtClean="0">
              <a:latin typeface="+mj-lt"/>
            </a:endParaRPr>
          </a:p>
          <a:p>
            <a:pPr marL="268288" lvl="2" indent="-268288">
              <a:buSzPct val="100000"/>
            </a:pPr>
            <a:r>
              <a:rPr lang="pt-PT" sz="2400" dirty="0" smtClean="0">
                <a:latin typeface="+mj-lt"/>
              </a:rPr>
              <a:t>Need to ensure that any drains on the flare/vent pipe are manually drained.</a:t>
            </a:r>
            <a:endParaRPr lang="en-US" sz="2400" dirty="0" smtClean="0">
              <a:latin typeface="+mj-lt"/>
            </a:endParaRPr>
          </a:p>
          <a:p>
            <a:pPr marL="268288" lvl="2" indent="-268288">
              <a:buSzPct val="100000"/>
            </a:pPr>
            <a:r>
              <a:rPr lang="pt-PT" sz="2400" dirty="0" smtClean="0">
                <a:latin typeface="+mj-lt"/>
              </a:rPr>
              <a:t>Instruction should be written to avoid splashing.</a:t>
            </a:r>
            <a:endParaRPr lang="en-US" sz="2400" dirty="0" smtClean="0">
              <a:latin typeface="+mj-lt"/>
            </a:endParaRPr>
          </a:p>
          <a:p>
            <a:pPr marL="268288" lvl="2" indent="-268288">
              <a:buSzPct val="100000"/>
            </a:pPr>
            <a:r>
              <a:rPr lang="pt-PT" sz="2400" dirty="0" smtClean="0">
                <a:latin typeface="+mj-lt"/>
              </a:rPr>
              <a:t>Manual should state that there is no frost protection and so the boiler must be installed in a frost free environment.</a:t>
            </a:r>
            <a:endParaRPr lang="en-US" sz="2400" dirty="0" smtClean="0">
              <a:latin typeface="+mj-lt"/>
            </a:endParaRPr>
          </a:p>
          <a:p>
            <a:pPr marL="268288" lvl="2" indent="-268288">
              <a:buSzPct val="100000"/>
            </a:pPr>
            <a:r>
              <a:rPr lang="pt-PT" sz="2400" dirty="0" smtClean="0">
                <a:latin typeface="+mj-lt"/>
              </a:rPr>
              <a:t>It should be stated that the cabinet is not frost proof.</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 combustion system</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22</a:t>
            </a:fld>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marL="268288" lvl="2" indent="-268288">
              <a:buSzPct val="100000"/>
            </a:pPr>
            <a:r>
              <a:rPr lang="pt-PT" sz="2400" dirty="0" smtClean="0">
                <a:latin typeface="+mj-lt"/>
              </a:rPr>
              <a:t>Re-iterate boiler manufacturer instructions including any information on the use of corrosion inhibitors.</a:t>
            </a:r>
            <a:endParaRPr lang="en-US" sz="2400" dirty="0" smtClean="0">
              <a:latin typeface="+mj-lt"/>
            </a:endParaRPr>
          </a:p>
          <a:p>
            <a:pPr marL="268288" lvl="2" indent="-268288">
              <a:buSzPct val="100000"/>
            </a:pPr>
            <a:r>
              <a:rPr lang="pt-PT" sz="2400" dirty="0" smtClean="0">
                <a:latin typeface="+mj-lt"/>
              </a:rPr>
              <a:t>Specify the temperature and pressure operational ranges in the manual.</a:t>
            </a:r>
            <a:endParaRPr lang="en-US" sz="2400" dirty="0" smtClean="0">
              <a:latin typeface="+mj-lt"/>
            </a:endParaRPr>
          </a:p>
          <a:p>
            <a:pPr marL="268288" lvl="2" indent="-268288">
              <a:buSzPct val="100000"/>
            </a:pPr>
            <a:r>
              <a:rPr lang="pt-PT" sz="2400" dirty="0" smtClean="0">
                <a:latin typeface="+mj-lt"/>
              </a:rPr>
              <a:t>Need to secure the boiler cabinet to prevent movement and topping over.</a:t>
            </a:r>
            <a:endParaRPr lang="en-US" sz="2400" dirty="0" smtClean="0">
              <a:latin typeface="+mj-lt"/>
            </a:endParaRPr>
          </a:p>
          <a:p>
            <a:pPr marL="268288" lvl="2" indent="-268288">
              <a:buSzPct val="100000"/>
            </a:pPr>
            <a:r>
              <a:rPr lang="pt-PT" sz="2400" dirty="0" smtClean="0">
                <a:latin typeface="+mj-lt"/>
              </a:rPr>
              <a:t>Client to provide lockable gas isolation.</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ORION – combustion system</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23</a:t>
            </a:fld>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229600" cy="4136726"/>
          </a:xfrm>
        </p:spPr>
        <p:txBody>
          <a:bodyPr>
            <a:normAutofit/>
          </a:bodyPr>
          <a:lstStyle/>
          <a:p>
            <a:pPr eaLnBrk="1" hangingPunct="1">
              <a:buClr>
                <a:schemeClr val="accent2"/>
              </a:buClr>
              <a:buSzPct val="100000"/>
            </a:pPr>
            <a:r>
              <a:rPr lang="en-IE" altLang="en-US" sz="2400" dirty="0" smtClean="0">
                <a:latin typeface="+mj-lt"/>
              </a:rPr>
              <a:t>No transport of waste</a:t>
            </a:r>
          </a:p>
          <a:p>
            <a:pPr eaLnBrk="1" hangingPunct="1">
              <a:buClr>
                <a:schemeClr val="accent2"/>
              </a:buClr>
              <a:buSzPct val="100000"/>
            </a:pPr>
            <a:r>
              <a:rPr lang="en-IE" altLang="en-US" sz="2400" dirty="0" smtClean="0">
                <a:latin typeface="+mj-lt"/>
              </a:rPr>
              <a:t>Recycling of energy from organic wastes</a:t>
            </a:r>
          </a:p>
          <a:p>
            <a:pPr eaLnBrk="1" hangingPunct="1">
              <a:buClr>
                <a:schemeClr val="accent2"/>
              </a:buClr>
              <a:buSzPct val="100000"/>
            </a:pPr>
            <a:r>
              <a:rPr lang="en-IE" altLang="en-US" sz="2400" dirty="0" smtClean="0">
                <a:latin typeface="+mj-lt"/>
              </a:rPr>
              <a:t>Enclosed process – low emissions</a:t>
            </a:r>
          </a:p>
          <a:p>
            <a:pPr eaLnBrk="1" hangingPunct="1">
              <a:buClr>
                <a:schemeClr val="accent2"/>
              </a:buClr>
              <a:buSzPct val="100000"/>
            </a:pPr>
            <a:r>
              <a:rPr lang="en-IE" altLang="en-US" sz="2400" dirty="0" smtClean="0">
                <a:latin typeface="+mj-lt"/>
              </a:rPr>
              <a:t>Reduced risks regarding food hygiene</a:t>
            </a:r>
          </a:p>
          <a:p>
            <a:pPr>
              <a:buClr>
                <a:schemeClr val="accent2"/>
              </a:buClr>
              <a:buSzPct val="100000"/>
            </a:pPr>
            <a:r>
              <a:rPr lang="en-IE" altLang="en-US" sz="2400" dirty="0" smtClean="0">
                <a:latin typeface="+mj-lt"/>
              </a:rPr>
              <a:t>Reduction in greenhouse gas emissions in comparison to landfill</a:t>
            </a:r>
          </a:p>
          <a:p>
            <a:pPr>
              <a:buClr>
                <a:schemeClr val="accent2"/>
              </a:buClr>
              <a:buSzPct val="100000"/>
            </a:pPr>
            <a:r>
              <a:rPr lang="en-IE" altLang="en-US" sz="2400" dirty="0" smtClean="0">
                <a:latin typeface="+mj-lt"/>
              </a:rPr>
              <a:t>Compost from digester can be used</a:t>
            </a: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en-IE" altLang="en-US" sz="4800" dirty="0" smtClean="0">
                <a:solidFill>
                  <a:srgbClr val="0099FF"/>
                </a:solidFill>
                <a:latin typeface="+mj-lt"/>
                <a:ea typeface="+mj-ea"/>
                <a:cs typeface="+mj-cs"/>
              </a:rPr>
              <a:t>Environmental benefits</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24</a:t>
            </a:fld>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229600" cy="4488206"/>
          </a:xfrm>
        </p:spPr>
        <p:txBody>
          <a:bodyPr>
            <a:normAutofit fontScale="85000" lnSpcReduction="20000"/>
          </a:bodyPr>
          <a:lstStyle/>
          <a:p>
            <a:pPr>
              <a:spcBef>
                <a:spcPts val="600"/>
              </a:spcBef>
              <a:buClr>
                <a:schemeClr val="accent2"/>
              </a:buClr>
              <a:buSzPct val="100000"/>
            </a:pPr>
            <a:r>
              <a:rPr lang="en-US" dirty="0" smtClean="0">
                <a:latin typeface="+mj-lt"/>
              </a:rPr>
              <a:t>To </a:t>
            </a:r>
            <a:r>
              <a:rPr lang="en-US" sz="2800" dirty="0" smtClean="0">
                <a:latin typeface="+mj-lt"/>
              </a:rPr>
              <a:t>collect 1 </a:t>
            </a:r>
            <a:r>
              <a:rPr lang="en-US" sz="2800" dirty="0" err="1" smtClean="0">
                <a:latin typeface="+mj-lt"/>
              </a:rPr>
              <a:t>tonne</a:t>
            </a:r>
            <a:r>
              <a:rPr lang="en-US" sz="2800" dirty="0" smtClean="0">
                <a:latin typeface="+mj-lt"/>
              </a:rPr>
              <a:t> of organic waste from households, a diesel collection truck rides for about 10 km in urban areas, compared to a more typical value of about 70 km in rural areas</a:t>
            </a:r>
            <a:r>
              <a:rPr lang="en-US" sz="2800" b="1" dirty="0" smtClean="0">
                <a:latin typeface="+mj-lt"/>
              </a:rPr>
              <a:t>. </a:t>
            </a:r>
          </a:p>
          <a:p>
            <a:pPr>
              <a:spcBef>
                <a:spcPts val="600"/>
              </a:spcBef>
              <a:buClr>
                <a:schemeClr val="accent2"/>
              </a:buClr>
              <a:buSzPct val="100000"/>
            </a:pPr>
            <a:r>
              <a:rPr lang="en-US" sz="2800" b="1" dirty="0" smtClean="0">
                <a:latin typeface="+mj-lt"/>
              </a:rPr>
              <a:t>Driving 1 km leads to the emission of about 1.6 kg of CO</a:t>
            </a:r>
            <a:r>
              <a:rPr lang="en-US" sz="2800" b="1" baseline="-25000" dirty="0" smtClean="0">
                <a:latin typeface="+mj-lt"/>
              </a:rPr>
              <a:t>2</a:t>
            </a:r>
            <a:r>
              <a:rPr lang="en-US" sz="2800" b="1" dirty="0" smtClean="0">
                <a:latin typeface="+mj-lt"/>
              </a:rPr>
              <a:t> for the </a:t>
            </a:r>
            <a:r>
              <a:rPr lang="en-US" sz="2800" dirty="0" smtClean="0">
                <a:latin typeface="+mj-lt"/>
              </a:rPr>
              <a:t>whole truck. Hence, about 110 kg of CO</a:t>
            </a:r>
            <a:r>
              <a:rPr lang="en-US" sz="2800" baseline="-25000" dirty="0" smtClean="0">
                <a:latin typeface="+mj-lt"/>
              </a:rPr>
              <a:t>2</a:t>
            </a:r>
            <a:r>
              <a:rPr lang="en-US" sz="2800" dirty="0" smtClean="0">
                <a:latin typeface="+mj-lt"/>
              </a:rPr>
              <a:t> are emitted to collect 1 </a:t>
            </a:r>
            <a:r>
              <a:rPr lang="en-US" sz="2800" dirty="0" err="1" smtClean="0">
                <a:latin typeface="+mj-lt"/>
              </a:rPr>
              <a:t>tonne</a:t>
            </a:r>
            <a:r>
              <a:rPr lang="en-US" sz="2800" dirty="0" smtClean="0">
                <a:latin typeface="+mj-lt"/>
              </a:rPr>
              <a:t> of organic waste from households in rural areas (16 kg in urban areas). </a:t>
            </a:r>
          </a:p>
          <a:p>
            <a:pPr>
              <a:spcBef>
                <a:spcPts val="600"/>
              </a:spcBef>
              <a:buClr>
                <a:schemeClr val="accent2"/>
              </a:buClr>
              <a:buSzPct val="100000"/>
            </a:pPr>
            <a:r>
              <a:rPr lang="en-US" sz="2800" dirty="0" smtClean="0">
                <a:latin typeface="+mj-lt"/>
              </a:rPr>
              <a:t>This emission may be compared to about 500 kg of CO</a:t>
            </a:r>
            <a:r>
              <a:rPr lang="en-US" sz="2800" baseline="-25000" dirty="0" smtClean="0">
                <a:latin typeface="+mj-lt"/>
              </a:rPr>
              <a:t>2</a:t>
            </a:r>
            <a:r>
              <a:rPr lang="en-US" sz="2800" dirty="0" smtClean="0">
                <a:latin typeface="+mj-lt"/>
              </a:rPr>
              <a:t>, which are emitted from full degradation of the carbon in one </a:t>
            </a:r>
            <a:r>
              <a:rPr lang="en-US" sz="2800" dirty="0" err="1" smtClean="0">
                <a:latin typeface="+mj-lt"/>
              </a:rPr>
              <a:t>tonne</a:t>
            </a:r>
            <a:r>
              <a:rPr lang="en-US" sz="2800" dirty="0" smtClean="0">
                <a:latin typeface="+mj-lt"/>
              </a:rPr>
              <a:t> of bio-waste (based on </a:t>
            </a:r>
            <a:r>
              <a:rPr lang="en-US" dirty="0" smtClean="0">
                <a:latin typeface="+mj-lt"/>
              </a:rPr>
              <a:t>average chemical composition).</a:t>
            </a:r>
          </a:p>
          <a:p>
            <a:pPr>
              <a:spcBef>
                <a:spcPts val="600"/>
              </a:spcBef>
              <a:buNone/>
            </a:pPr>
            <a:endParaRPr lang="it-IT" sz="1300" b="1" i="1" dirty="0" smtClean="0">
              <a:latin typeface="+mj-lt"/>
            </a:endParaRPr>
          </a:p>
          <a:p>
            <a:pPr>
              <a:spcBef>
                <a:spcPts val="600"/>
              </a:spcBef>
              <a:buNone/>
            </a:pPr>
            <a:r>
              <a:rPr lang="it-IT" sz="1400" b="1" dirty="0" smtClean="0">
                <a:latin typeface="+mj-lt"/>
              </a:rPr>
              <a:t>Source:</a:t>
            </a:r>
            <a:endParaRPr lang="en-US" sz="1400" b="1" dirty="0" smtClean="0">
              <a:latin typeface="+mj-lt"/>
            </a:endParaRPr>
          </a:p>
          <a:p>
            <a:pPr>
              <a:spcBef>
                <a:spcPts val="600"/>
              </a:spcBef>
              <a:buNone/>
            </a:pPr>
            <a:r>
              <a:rPr lang="en-US" sz="1400" b="1" dirty="0" smtClean="0">
                <a:latin typeface="+mj-lt"/>
              </a:rPr>
              <a:t>EUR 24917 EN – Joint Research Centre – Institute for Environment and Sustainability</a:t>
            </a:r>
          </a:p>
          <a:p>
            <a:pPr>
              <a:spcBef>
                <a:spcPts val="600"/>
              </a:spcBef>
              <a:buNone/>
            </a:pPr>
            <a:r>
              <a:rPr lang="en-US" sz="1400" dirty="0" smtClean="0">
                <a:latin typeface="+mj-lt"/>
              </a:rPr>
              <a:t>Title: Supporting Environmentally Sound Decisions for Bio-Waste Management – A practical guide to Life Cycle Thinking (LCT) and Life Cycle Assessment (LCA)</a:t>
            </a:r>
            <a:endParaRPr lang="en-IE" altLang="en-US" sz="1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en-IE" altLang="en-US" sz="4800" dirty="0" smtClean="0">
                <a:solidFill>
                  <a:srgbClr val="0099FF"/>
                </a:solidFill>
                <a:latin typeface="+mj-lt"/>
                <a:ea typeface="+mj-ea"/>
                <a:cs typeface="+mj-cs"/>
              </a:rPr>
              <a:t>Avoided CO</a:t>
            </a:r>
            <a:r>
              <a:rPr lang="en-IE" altLang="en-US" sz="4800" baseline="-25000" dirty="0" smtClean="0">
                <a:solidFill>
                  <a:srgbClr val="0099FF"/>
                </a:solidFill>
                <a:latin typeface="+mj-lt"/>
                <a:ea typeface="+mj-ea"/>
                <a:cs typeface="+mj-cs"/>
              </a:rPr>
              <a:t>2</a:t>
            </a:r>
            <a:r>
              <a:rPr lang="en-IE" altLang="en-US" sz="4800" dirty="0" smtClean="0">
                <a:solidFill>
                  <a:srgbClr val="0099FF"/>
                </a:solidFill>
                <a:latin typeface="+mj-lt"/>
                <a:ea typeface="+mj-ea"/>
                <a:cs typeface="+mj-cs"/>
              </a:rPr>
              <a:t> emissions</a:t>
            </a:r>
          </a:p>
        </p:txBody>
      </p:sp>
      <p:sp>
        <p:nvSpPr>
          <p:cNvPr id="4" name="Slide Number Placeholder 3"/>
          <p:cNvSpPr>
            <a:spLocks noGrp="1"/>
          </p:cNvSpPr>
          <p:nvPr>
            <p:ph type="sldNum" sz="quarter" idx="12"/>
          </p:nvPr>
        </p:nvSpPr>
        <p:spPr/>
        <p:txBody>
          <a:bodyPr/>
          <a:lstStyle/>
          <a:p>
            <a:fld id="{0ABE08F1-1A11-4E3A-A6F5-007231902C82}" type="slidenum">
              <a:rPr lang="it-IT" smtClean="0"/>
              <a:pPr/>
              <a:t>25</a:t>
            </a:fld>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229600" cy="4140000"/>
          </a:xfrm>
        </p:spPr>
        <p:txBody>
          <a:bodyPr>
            <a:noAutofit/>
          </a:bodyPr>
          <a:lstStyle/>
          <a:p>
            <a:pPr>
              <a:buClr>
                <a:schemeClr val="accent2"/>
              </a:buClr>
              <a:buSzPct val="100000"/>
            </a:pPr>
            <a:r>
              <a:rPr lang="en-US" sz="2400" dirty="0" smtClean="0">
                <a:latin typeface="+mj-lt"/>
              </a:rPr>
              <a:t>No transport of waste: </a:t>
            </a:r>
            <a:r>
              <a:rPr lang="en-US" sz="2400" b="1" dirty="0" smtClean="0">
                <a:latin typeface="+mj-lt"/>
              </a:rPr>
              <a:t>16 g CO</a:t>
            </a:r>
            <a:r>
              <a:rPr lang="en-US" sz="2400" b="1" baseline="-25000" dirty="0" smtClean="0">
                <a:latin typeface="+mj-lt"/>
              </a:rPr>
              <a:t>2</a:t>
            </a:r>
            <a:r>
              <a:rPr lang="en-US" sz="2400" b="1" dirty="0" smtClean="0">
                <a:latin typeface="+mj-lt"/>
              </a:rPr>
              <a:t> </a:t>
            </a:r>
            <a:r>
              <a:rPr lang="en-US" sz="2400" dirty="0" smtClean="0">
                <a:latin typeface="+mj-lt"/>
              </a:rPr>
              <a:t>avoided per kg of </a:t>
            </a:r>
            <a:r>
              <a:rPr lang="en-US" sz="2400" dirty="0" err="1" smtClean="0">
                <a:latin typeface="+mj-lt"/>
              </a:rPr>
              <a:t>biowaste</a:t>
            </a:r>
            <a:r>
              <a:rPr lang="en-US" sz="2400" dirty="0" smtClean="0">
                <a:latin typeface="+mj-lt"/>
              </a:rPr>
              <a:t> and </a:t>
            </a:r>
            <a:r>
              <a:rPr lang="en-US" sz="2400" b="1" dirty="0" smtClean="0">
                <a:latin typeface="+mj-lt"/>
              </a:rPr>
              <a:t>5 g of CO</a:t>
            </a:r>
            <a:r>
              <a:rPr lang="en-US" sz="2400" b="1" baseline="-25000" dirty="0" smtClean="0">
                <a:latin typeface="+mj-lt"/>
              </a:rPr>
              <a:t>2</a:t>
            </a:r>
            <a:r>
              <a:rPr lang="en-US" sz="2400" b="1" dirty="0" smtClean="0">
                <a:latin typeface="+mj-lt"/>
              </a:rPr>
              <a:t> </a:t>
            </a:r>
            <a:r>
              <a:rPr lang="en-US" sz="2400" dirty="0" smtClean="0">
                <a:latin typeface="+mj-lt"/>
              </a:rPr>
              <a:t>avoided</a:t>
            </a:r>
            <a:r>
              <a:rPr lang="en-US" sz="2400" b="1" dirty="0" smtClean="0">
                <a:latin typeface="+mj-lt"/>
              </a:rPr>
              <a:t> </a:t>
            </a:r>
            <a:r>
              <a:rPr lang="en-US" sz="2400" dirty="0" smtClean="0">
                <a:latin typeface="+mj-lt"/>
              </a:rPr>
              <a:t>per MJ of biogas</a:t>
            </a:r>
            <a:r>
              <a:rPr lang="en-US" sz="2400" b="1" dirty="0" smtClean="0">
                <a:latin typeface="+mj-lt"/>
              </a:rPr>
              <a:t> </a:t>
            </a:r>
          </a:p>
          <a:p>
            <a:pPr>
              <a:buClr>
                <a:schemeClr val="accent2"/>
              </a:buClr>
              <a:buSzPct val="100000"/>
            </a:pPr>
            <a:endParaRPr lang="it-IT" altLang="en-US" sz="2400" b="1" dirty="0" smtClean="0">
              <a:latin typeface="+mj-lt"/>
            </a:endParaRPr>
          </a:p>
          <a:p>
            <a:pPr>
              <a:buClr>
                <a:schemeClr val="accent2"/>
              </a:buClr>
              <a:buSzPct val="100000"/>
            </a:pPr>
            <a:r>
              <a:rPr lang="it-IT" altLang="en-US" sz="2400" dirty="0" smtClean="0">
                <a:latin typeface="+mj-lt"/>
              </a:rPr>
              <a:t>With heat production: </a:t>
            </a:r>
          </a:p>
          <a:p>
            <a:pPr>
              <a:buClr>
                <a:schemeClr val="accent2"/>
              </a:buClr>
              <a:buSzPct val="100000"/>
              <a:buFont typeface="Wingdings" pitchFamily="2" charset="2"/>
              <a:buChar char="Ø"/>
            </a:pPr>
            <a:r>
              <a:rPr lang="en-US" sz="2400" b="1" dirty="0" smtClean="0">
                <a:latin typeface="+mj-lt"/>
              </a:rPr>
              <a:t>144 g CO</a:t>
            </a:r>
            <a:r>
              <a:rPr lang="en-US" sz="2400" b="1" baseline="-25000" dirty="0" smtClean="0">
                <a:latin typeface="+mj-lt"/>
              </a:rPr>
              <a:t>2</a:t>
            </a:r>
            <a:r>
              <a:rPr lang="en-US" sz="2400" b="1" dirty="0" smtClean="0">
                <a:latin typeface="+mj-lt"/>
              </a:rPr>
              <a:t> </a:t>
            </a:r>
            <a:r>
              <a:rPr lang="en-US" sz="2400" dirty="0" smtClean="0">
                <a:latin typeface="+mj-lt"/>
              </a:rPr>
              <a:t>per kg of </a:t>
            </a:r>
            <a:r>
              <a:rPr lang="en-US" sz="2400" dirty="0" err="1" smtClean="0">
                <a:latin typeface="+mj-lt"/>
              </a:rPr>
              <a:t>biowaste</a:t>
            </a:r>
            <a:r>
              <a:rPr lang="en-US" sz="2400" dirty="0" smtClean="0">
                <a:latin typeface="+mj-lt"/>
              </a:rPr>
              <a:t> and </a:t>
            </a:r>
            <a:r>
              <a:rPr lang="it-IT" altLang="en-US" sz="2400" b="1" dirty="0" smtClean="0">
                <a:latin typeface="+mj-lt"/>
              </a:rPr>
              <a:t>45 </a:t>
            </a:r>
            <a:r>
              <a:rPr lang="en-US" sz="2400" b="1" dirty="0" smtClean="0">
                <a:latin typeface="+mj-lt"/>
              </a:rPr>
              <a:t>g of CO</a:t>
            </a:r>
            <a:r>
              <a:rPr lang="en-US" sz="2400" b="1" baseline="-25000" dirty="0" smtClean="0">
                <a:latin typeface="+mj-lt"/>
              </a:rPr>
              <a:t>2</a:t>
            </a:r>
            <a:r>
              <a:rPr lang="en-US" sz="2400" b="1" dirty="0" smtClean="0">
                <a:latin typeface="+mj-lt"/>
              </a:rPr>
              <a:t> </a:t>
            </a:r>
            <a:r>
              <a:rPr lang="en-US" sz="2400" dirty="0" smtClean="0">
                <a:latin typeface="+mj-lt"/>
              </a:rPr>
              <a:t>per MJ of biogas with open </a:t>
            </a:r>
            <a:r>
              <a:rPr lang="en-US" sz="2400" dirty="0" err="1" smtClean="0">
                <a:latin typeface="+mj-lt"/>
              </a:rPr>
              <a:t>digestate</a:t>
            </a:r>
            <a:r>
              <a:rPr lang="en-US" sz="2400" dirty="0" smtClean="0">
                <a:latin typeface="+mj-lt"/>
              </a:rPr>
              <a:t> (44% less compared to fossil fuel) </a:t>
            </a:r>
          </a:p>
          <a:p>
            <a:pPr>
              <a:buClr>
                <a:schemeClr val="accent2"/>
              </a:buClr>
              <a:buSzPct val="100000"/>
              <a:buFont typeface="Wingdings" pitchFamily="2" charset="2"/>
              <a:buChar char="Ø"/>
            </a:pPr>
            <a:r>
              <a:rPr lang="it-IT" altLang="en-US" sz="2400" dirty="0" smtClean="0">
                <a:latin typeface="+mj-lt"/>
              </a:rPr>
              <a:t> </a:t>
            </a:r>
            <a:r>
              <a:rPr lang="en-US" sz="2400" b="1" dirty="0" smtClean="0">
                <a:latin typeface="+mj-lt"/>
              </a:rPr>
              <a:t>33 g CO</a:t>
            </a:r>
            <a:r>
              <a:rPr lang="en-US" sz="2400" b="1" baseline="-25000" dirty="0" smtClean="0">
                <a:latin typeface="+mj-lt"/>
              </a:rPr>
              <a:t>2</a:t>
            </a:r>
            <a:r>
              <a:rPr lang="en-US" sz="2400" b="1" dirty="0" smtClean="0">
                <a:latin typeface="+mj-lt"/>
              </a:rPr>
              <a:t> </a:t>
            </a:r>
            <a:r>
              <a:rPr lang="en-US" sz="2400" dirty="0" smtClean="0">
                <a:latin typeface="+mj-lt"/>
              </a:rPr>
              <a:t>per kg of </a:t>
            </a:r>
            <a:r>
              <a:rPr lang="en-US" sz="2400" dirty="0" err="1" smtClean="0">
                <a:latin typeface="+mj-lt"/>
              </a:rPr>
              <a:t>biowaste</a:t>
            </a:r>
            <a:r>
              <a:rPr lang="en-US" sz="2400" dirty="0" smtClean="0">
                <a:latin typeface="+mj-lt"/>
              </a:rPr>
              <a:t> and </a:t>
            </a:r>
            <a:r>
              <a:rPr lang="en-US" sz="2400" b="1" dirty="0" smtClean="0">
                <a:latin typeface="+mj-lt"/>
              </a:rPr>
              <a:t>10</a:t>
            </a:r>
            <a:r>
              <a:rPr lang="it-IT" altLang="en-US" sz="2400" b="1" dirty="0" smtClean="0">
                <a:latin typeface="+mj-lt"/>
              </a:rPr>
              <a:t> </a:t>
            </a:r>
            <a:r>
              <a:rPr lang="en-US" sz="2400" b="1" dirty="0" smtClean="0">
                <a:latin typeface="+mj-lt"/>
              </a:rPr>
              <a:t>g of CO</a:t>
            </a:r>
            <a:r>
              <a:rPr lang="en-US" sz="2400" b="1" baseline="-25000" dirty="0" smtClean="0">
                <a:latin typeface="+mj-lt"/>
              </a:rPr>
              <a:t>2</a:t>
            </a:r>
            <a:r>
              <a:rPr lang="en-US" sz="2400" b="1" dirty="0" smtClean="0">
                <a:latin typeface="+mj-lt"/>
              </a:rPr>
              <a:t> </a:t>
            </a:r>
            <a:r>
              <a:rPr lang="en-US" sz="2400" dirty="0" smtClean="0">
                <a:latin typeface="+mj-lt"/>
              </a:rPr>
              <a:t>per MJ of biogas with closed </a:t>
            </a:r>
            <a:r>
              <a:rPr lang="en-US" sz="2400" dirty="0" err="1" smtClean="0">
                <a:latin typeface="+mj-lt"/>
              </a:rPr>
              <a:t>digestate</a:t>
            </a:r>
            <a:r>
              <a:rPr lang="en-US" sz="2400" dirty="0" smtClean="0">
                <a:latin typeface="+mj-lt"/>
              </a:rPr>
              <a:t> (87% less compared to fossil fuel) </a:t>
            </a:r>
          </a:p>
          <a:p>
            <a:pPr>
              <a:buClr>
                <a:schemeClr val="accent2"/>
              </a:buClr>
              <a:buSzPct val="100000"/>
              <a:buFont typeface="Wingdings" pitchFamily="2" charset="2"/>
              <a:buChar char="Ø"/>
            </a:pPr>
            <a:endParaRPr lang="it-IT" sz="2400" dirty="0" smtClean="0">
              <a:latin typeface="+mj-lt"/>
            </a:endParaRPr>
          </a:p>
          <a:p>
            <a:pPr>
              <a:buClr>
                <a:schemeClr val="accent2"/>
              </a:buClr>
              <a:buSzPct val="100000"/>
              <a:buFont typeface="Wingdings" pitchFamily="2" charset="2"/>
              <a:buChar char="Ø"/>
            </a:pPr>
            <a:r>
              <a:rPr lang="it-IT" sz="2400" dirty="0" smtClean="0">
                <a:latin typeface="+mj-lt"/>
              </a:rPr>
              <a:t>(Compared to) conventional landfilling of mixed waste: </a:t>
            </a:r>
            <a:r>
              <a:rPr lang="it-IT" sz="2400" b="1" dirty="0" smtClean="0">
                <a:latin typeface="+mj-lt"/>
              </a:rPr>
              <a:t>300</a:t>
            </a:r>
            <a:r>
              <a:rPr lang="it-IT" sz="2400" dirty="0" smtClean="0">
                <a:latin typeface="+mj-lt"/>
              </a:rPr>
              <a:t> </a:t>
            </a:r>
            <a:r>
              <a:rPr lang="en-US" sz="2400" b="1" dirty="0" smtClean="0">
                <a:latin typeface="+mj-lt"/>
              </a:rPr>
              <a:t>g CO</a:t>
            </a:r>
            <a:r>
              <a:rPr lang="en-US" sz="2400" b="1" baseline="-25000" dirty="0" smtClean="0">
                <a:latin typeface="+mj-lt"/>
              </a:rPr>
              <a:t>2</a:t>
            </a:r>
            <a:r>
              <a:rPr lang="en-US" sz="2400" b="1" dirty="0" smtClean="0">
                <a:latin typeface="+mj-lt"/>
              </a:rPr>
              <a:t> </a:t>
            </a:r>
            <a:r>
              <a:rPr lang="en-US" sz="2400" dirty="0" smtClean="0">
                <a:latin typeface="+mj-lt"/>
              </a:rPr>
              <a:t>per kg of (bio)waste</a:t>
            </a:r>
          </a:p>
          <a:p>
            <a:pPr>
              <a:buClr>
                <a:schemeClr val="accent2"/>
              </a:buClr>
              <a:buSzPct val="100000"/>
              <a:buFont typeface="Wingdings" pitchFamily="2" charset="2"/>
              <a:buChar char="Ø"/>
            </a:pPr>
            <a:endParaRPr lang="en-IE" alt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en-IE" altLang="en-US" sz="4800" dirty="0" smtClean="0">
                <a:solidFill>
                  <a:srgbClr val="0099FF"/>
                </a:solidFill>
                <a:latin typeface="+mj-lt"/>
                <a:ea typeface="+mj-ea"/>
                <a:cs typeface="+mj-cs"/>
              </a:rPr>
              <a:t>Avoided CO</a:t>
            </a:r>
            <a:r>
              <a:rPr lang="en-IE" altLang="en-US" sz="4800" baseline="-25000" dirty="0" smtClean="0">
                <a:solidFill>
                  <a:srgbClr val="0099FF"/>
                </a:solidFill>
                <a:latin typeface="+mj-lt"/>
                <a:ea typeface="+mj-ea"/>
                <a:cs typeface="+mj-cs"/>
              </a:rPr>
              <a:t>2</a:t>
            </a:r>
            <a:r>
              <a:rPr lang="en-IE" altLang="en-US" sz="4800" dirty="0" smtClean="0">
                <a:solidFill>
                  <a:srgbClr val="0099FF"/>
                </a:solidFill>
                <a:latin typeface="+mj-lt"/>
                <a:ea typeface="+mj-ea"/>
                <a:cs typeface="+mj-cs"/>
              </a:rPr>
              <a:t> emissions</a:t>
            </a:r>
          </a:p>
        </p:txBody>
      </p:sp>
      <p:sp>
        <p:nvSpPr>
          <p:cNvPr id="4" name="Slide Number Placeholder 3"/>
          <p:cNvSpPr>
            <a:spLocks noGrp="1"/>
          </p:cNvSpPr>
          <p:nvPr>
            <p:ph type="sldNum" sz="quarter" idx="12"/>
          </p:nvPr>
        </p:nvSpPr>
        <p:spPr/>
        <p:txBody>
          <a:bodyPr/>
          <a:lstStyle/>
          <a:p>
            <a:fld id="{0ABE08F1-1A11-4E3A-A6F5-007231902C82}" type="slidenum">
              <a:rPr lang="it-IT" smtClean="0"/>
              <a:pPr/>
              <a:t>26</a:t>
            </a:fld>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28596" y="1500174"/>
            <a:ext cx="8208912" cy="3714776"/>
          </a:xfrm>
          <a:prstGeom prst="rect">
            <a:avLst/>
          </a:prstGeom>
        </p:spPr>
        <p:txBody>
          <a:bodyPr vert="horz" lIns="0" rIns="0" bIns="0" anchor="b">
            <a:noAutofit/>
          </a:bodyPr>
          <a:lstStyle/>
          <a:p>
            <a:pPr algn="ctr">
              <a:spcBef>
                <a:spcPct val="0"/>
              </a:spcBef>
            </a:pPr>
            <a:r>
              <a:rPr lang="en-IE" altLang="en-US" sz="4800" dirty="0" smtClean="0">
                <a:solidFill>
                  <a:srgbClr val="0099FF"/>
                </a:solidFill>
                <a:latin typeface="+mj-lt"/>
                <a:ea typeface="+mj-ea"/>
                <a:cs typeface="+mj-cs"/>
              </a:rPr>
              <a:t>Thank you for your kind attention</a:t>
            </a:r>
          </a:p>
          <a:p>
            <a:pPr algn="ctr">
              <a:spcBef>
                <a:spcPct val="0"/>
              </a:spcBef>
            </a:pPr>
            <a:endParaRPr lang="en-IE" altLang="en-US" sz="4800" dirty="0" smtClean="0">
              <a:solidFill>
                <a:srgbClr val="0099FF"/>
              </a:solidFill>
              <a:latin typeface="+mj-lt"/>
              <a:ea typeface="+mj-ea"/>
              <a:cs typeface="+mj-cs"/>
            </a:endParaRPr>
          </a:p>
          <a:p>
            <a:pPr algn="ctr">
              <a:spcBef>
                <a:spcPct val="0"/>
              </a:spcBef>
            </a:pPr>
            <a:r>
              <a:rPr lang="en-IE" altLang="en-US" sz="2400" dirty="0" smtClean="0">
                <a:solidFill>
                  <a:srgbClr val="0099FF"/>
                </a:solidFill>
                <a:latin typeface="+mj-lt"/>
                <a:ea typeface="+mj-ea"/>
                <a:cs typeface="+mj-cs"/>
              </a:rPr>
              <a:t>Stefano </a:t>
            </a:r>
            <a:r>
              <a:rPr lang="en-IE" altLang="en-US" sz="2400" dirty="0" err="1" smtClean="0">
                <a:solidFill>
                  <a:srgbClr val="0099FF"/>
                </a:solidFill>
                <a:latin typeface="+mj-lt"/>
                <a:ea typeface="+mj-ea"/>
                <a:cs typeface="+mj-cs"/>
              </a:rPr>
              <a:t>Capaccioli</a:t>
            </a:r>
            <a:endParaRPr lang="en-IE" altLang="en-US" sz="2400" dirty="0" smtClean="0">
              <a:solidFill>
                <a:srgbClr val="0099FF"/>
              </a:solidFill>
              <a:latin typeface="+mj-lt"/>
              <a:ea typeface="+mj-ea"/>
              <a:cs typeface="+mj-cs"/>
            </a:endParaRPr>
          </a:p>
          <a:p>
            <a:pPr algn="ctr">
              <a:spcBef>
                <a:spcPct val="0"/>
              </a:spcBef>
            </a:pPr>
            <a:r>
              <a:rPr lang="en-IE" altLang="en-US" sz="2400" dirty="0" smtClean="0">
                <a:solidFill>
                  <a:srgbClr val="0099FF"/>
                </a:solidFill>
                <a:latin typeface="+mj-lt"/>
                <a:ea typeface="+mj-ea"/>
                <a:cs typeface="+mj-cs"/>
              </a:rPr>
              <a:t>ETA-Florence</a:t>
            </a:r>
          </a:p>
          <a:p>
            <a:pPr algn="ctr">
              <a:spcBef>
                <a:spcPct val="0"/>
              </a:spcBef>
            </a:pPr>
            <a:r>
              <a:rPr lang="en-IE" altLang="en-US" sz="2400" dirty="0" smtClean="0">
                <a:solidFill>
                  <a:srgbClr val="0099FF"/>
                </a:solidFill>
                <a:latin typeface="+mj-lt"/>
                <a:ea typeface="+mj-ea"/>
                <a:cs typeface="+mj-cs"/>
              </a:rPr>
              <a:t>stefano.capaccioli@etaflorence.it</a:t>
            </a:r>
          </a:p>
        </p:txBody>
      </p:sp>
      <p:sp>
        <p:nvSpPr>
          <p:cNvPr id="4" name="Slide Number Placeholder 3"/>
          <p:cNvSpPr>
            <a:spLocks noGrp="1"/>
          </p:cNvSpPr>
          <p:nvPr>
            <p:ph type="sldNum" sz="quarter" idx="12"/>
          </p:nvPr>
        </p:nvSpPr>
        <p:spPr/>
        <p:txBody>
          <a:bodyPr/>
          <a:lstStyle/>
          <a:p>
            <a:fld id="{0ABE08F1-1A11-4E3A-A6F5-007231902C82}" type="slidenum">
              <a:rPr lang="it-IT" smtClean="0"/>
              <a:pPr/>
              <a:t>27</a:t>
            </a:fld>
            <a:endParaRPr lang="it-IT" dirty="0"/>
          </a:p>
        </p:txBody>
      </p:sp>
      <p:pic>
        <p:nvPicPr>
          <p:cNvPr id="1026" name="Picture 2" descr="C:\Documents and Settings\scapaccioli.ETA0\Desktop\ETA LOGO.jpg"/>
          <p:cNvPicPr>
            <a:picLocks noChangeAspect="1" noChangeArrowheads="1"/>
          </p:cNvPicPr>
          <p:nvPr/>
        </p:nvPicPr>
        <p:blipFill>
          <a:blip r:embed="rId3" cstate="print"/>
          <a:srcRect/>
          <a:stretch>
            <a:fillRect/>
          </a:stretch>
        </p:blipFill>
        <p:spPr bwMode="auto">
          <a:xfrm>
            <a:off x="871338" y="5286388"/>
            <a:ext cx="7344000" cy="4699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b="1" dirty="0" smtClean="0">
                <a:latin typeface="+mj-lt"/>
              </a:rPr>
              <a:t>Risk assessment </a:t>
            </a:r>
            <a:r>
              <a:rPr lang="pt-PT" sz="2400" dirty="0" smtClean="0">
                <a:latin typeface="+mj-lt"/>
              </a:rPr>
              <a:t>consists in an objective evaluation of risk in which assumptions and uncertainties are clearly considered and presented. Part of the difficulty of risk management is that measurement of both of the quantities in which risk assessment is concerned - potential loss and probability of occurrence - can be very difficult to define and measure.</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en-IE" altLang="en-US" sz="4800" dirty="0" smtClean="0">
                <a:solidFill>
                  <a:srgbClr val="0099FF"/>
                </a:solidFill>
                <a:latin typeface="+mj-lt"/>
                <a:ea typeface="+mj-ea"/>
                <a:cs typeface="+mj-cs"/>
              </a:rPr>
              <a:t>Environmental risk</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Studies of the </a:t>
            </a:r>
            <a:r>
              <a:rPr lang="pt-PT" sz="2400" b="1" dirty="0" smtClean="0">
                <a:latin typeface="+mj-lt"/>
              </a:rPr>
              <a:t>anaerobic digestion systems</a:t>
            </a:r>
            <a:r>
              <a:rPr lang="pt-PT" sz="2400" dirty="0" smtClean="0">
                <a:latin typeface="+mj-lt"/>
              </a:rPr>
              <a:t> have been undertaken to establish what the potential environmental risks that may exist and identified health and safety issues and potential hazards. The objectives have been met via “desk studies” and inputs from previous WPs, particularly in terms of the work partners background knowledge and related to the combustion unit using in addition an hazard assessment performed by an external organisation. For each technology the risk to the environment (which also includes the operator) has been determined using established techniques for environmental impact and H&amp;S risk based  assessments. </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en-IE" altLang="en-US" sz="4800" dirty="0" smtClean="0">
                <a:solidFill>
                  <a:srgbClr val="0099FF"/>
                </a:solidFill>
                <a:latin typeface="+mj-lt"/>
                <a:ea typeface="+mj-ea"/>
                <a:cs typeface="+mj-cs"/>
              </a:rPr>
              <a:t>Environmental risk</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rmAutofit/>
          </a:bodyPr>
          <a:lstStyle/>
          <a:p>
            <a:pPr>
              <a:buClr>
                <a:schemeClr val="accent2"/>
              </a:buClr>
              <a:buSzPct val="100000"/>
            </a:pPr>
            <a:r>
              <a:rPr lang="pt-PT" sz="2400" dirty="0" smtClean="0">
                <a:latin typeface="+mj-lt"/>
              </a:rPr>
              <a:t>The following analysis presents some results of the work, which have aimed at providing the biogas industry with practical tools to protect workers and environment. </a:t>
            </a:r>
            <a:r>
              <a:rPr lang="pt-PT" sz="2400" b="1" dirty="0" smtClean="0">
                <a:latin typeface="+mj-lt"/>
              </a:rPr>
              <a:t>Biological contamination</a:t>
            </a:r>
            <a:r>
              <a:rPr lang="pt-PT" sz="2400" dirty="0" smtClean="0">
                <a:latin typeface="+mj-lt"/>
              </a:rPr>
              <a:t>, </a:t>
            </a:r>
            <a:r>
              <a:rPr lang="pt-PT" sz="2400" b="1" dirty="0" smtClean="0">
                <a:latin typeface="+mj-lt"/>
              </a:rPr>
              <a:t>fire and explosive atmosphere</a:t>
            </a:r>
            <a:r>
              <a:rPr lang="pt-PT" sz="2400" dirty="0" smtClean="0">
                <a:latin typeface="+mj-lt"/>
              </a:rPr>
              <a:t> are the main </a:t>
            </a:r>
            <a:r>
              <a:rPr lang="pt-PT" sz="2400" b="1" dirty="0" smtClean="0">
                <a:latin typeface="+mj-lt"/>
              </a:rPr>
              <a:t>hazards</a:t>
            </a:r>
            <a:r>
              <a:rPr lang="pt-PT" sz="2400" dirty="0" smtClean="0">
                <a:latin typeface="+mj-lt"/>
              </a:rPr>
              <a:t>. The technical and organizational measures aim at preventing or mitigating them. From this analysis, a structured safety list of procedures could be derived. The list can be a valuable support for the plant operator to evaluate periodically the actual effectiveness of the overall safety measures and to address a safer management of the plant.</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Analysis of biogas plants </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dirty="0" smtClean="0">
                <a:latin typeface="+mj-lt"/>
              </a:rPr>
              <a:t>The production and utilisation of biogas can vary during the day. Therefore, it is necessary to store it in appropriate </a:t>
            </a:r>
            <a:r>
              <a:rPr lang="pt-PT" sz="2400" b="1" dirty="0" smtClean="0">
                <a:latin typeface="+mj-lt"/>
              </a:rPr>
              <a:t>storage</a:t>
            </a:r>
            <a:r>
              <a:rPr lang="pt-PT" sz="2400" dirty="0" smtClean="0">
                <a:latin typeface="+mj-lt"/>
              </a:rPr>
              <a:t> facilities. The simplest solution is the biogas storage established on top of digesters. For safety reasons the gasholders must be equipped with safety valves (protection against under-pressure and overpressure) to prevent damages and safety risks. Explosion protection must be guaranteed and an emergency flare is required. When biogas leaves the digester, it is saturated with water vapor and contains, in addition to methane (CH</a:t>
            </a:r>
            <a:r>
              <a:rPr lang="pt-PT" sz="2400" baseline="-25000" dirty="0" smtClean="0">
                <a:latin typeface="+mj-lt"/>
              </a:rPr>
              <a:t>4</a:t>
            </a:r>
            <a:r>
              <a:rPr lang="pt-PT" sz="2400" dirty="0" smtClean="0">
                <a:latin typeface="+mj-lt"/>
              </a:rPr>
              <a:t>) and carbon dioxide (CO</a:t>
            </a:r>
            <a:r>
              <a:rPr lang="pt-PT" sz="2400" baseline="-25000" dirty="0" smtClean="0">
                <a:latin typeface="+mj-lt"/>
              </a:rPr>
              <a:t>2</a:t>
            </a:r>
            <a:r>
              <a:rPr lang="pt-PT" sz="2400" dirty="0" smtClean="0">
                <a:latin typeface="+mj-lt"/>
              </a:rPr>
              <a:t>), various amounts of hydrogen sulphide (H</a:t>
            </a:r>
            <a:r>
              <a:rPr lang="pt-PT" sz="2400" baseline="-25000" dirty="0" smtClean="0">
                <a:latin typeface="+mj-lt"/>
              </a:rPr>
              <a:t>2</a:t>
            </a:r>
            <a:r>
              <a:rPr lang="pt-PT" sz="2400" dirty="0" smtClean="0">
                <a:latin typeface="+mj-lt"/>
              </a:rPr>
              <a:t>S). Water vapor and hydrogen sulphide can cause damages to the CHP and boiler units (corrosive effects) and so it is necessary to desulphurize and dehumidify the biogas.</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Analysis of biogas plants </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b="1" dirty="0" smtClean="0">
                <a:latin typeface="+mj-lt"/>
              </a:rPr>
              <a:t>Biohazard</a:t>
            </a:r>
            <a:r>
              <a:rPr lang="pt-PT" sz="2400" dirty="0" smtClean="0">
                <a:latin typeface="+mj-lt"/>
              </a:rPr>
              <a:t> related to biogas technology may be presented by the </a:t>
            </a:r>
            <a:r>
              <a:rPr lang="pt-PT" sz="2400" b="1" dirty="0" smtClean="0">
                <a:latin typeface="+mj-lt"/>
              </a:rPr>
              <a:t>feedstock</a:t>
            </a:r>
            <a:r>
              <a:rPr lang="pt-PT" sz="2400" dirty="0" smtClean="0">
                <a:latin typeface="+mj-lt"/>
              </a:rPr>
              <a:t> and by the </a:t>
            </a:r>
            <a:r>
              <a:rPr lang="pt-PT" sz="2400" b="1" dirty="0" smtClean="0">
                <a:latin typeface="+mj-lt"/>
              </a:rPr>
              <a:t>digestate</a:t>
            </a:r>
            <a:r>
              <a:rPr lang="pt-PT" sz="2400" dirty="0" smtClean="0">
                <a:latin typeface="+mj-lt"/>
              </a:rPr>
              <a:t>. Wastes of animal and human origin contain various pathogenic bacteria (e.g Salmonella, Enterobacter, Clostridia, Listeria among others), parasites, fungi, viruses and could represent an occupational and environmental biohazard.</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Biological hazard</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b="1" dirty="0" smtClean="0">
                <a:latin typeface="+mj-lt"/>
              </a:rPr>
              <a:t>Effective control</a:t>
            </a:r>
            <a:r>
              <a:rPr lang="pt-PT" sz="2400" dirty="0" smtClean="0">
                <a:latin typeface="+mj-lt"/>
              </a:rPr>
              <a:t> of </a:t>
            </a:r>
            <a:r>
              <a:rPr lang="pt-PT" sz="2400" b="1" dirty="0" smtClean="0">
                <a:latin typeface="+mj-lt"/>
              </a:rPr>
              <a:t>pathogens</a:t>
            </a:r>
            <a:r>
              <a:rPr lang="pt-PT" sz="2400" dirty="0" smtClean="0">
                <a:latin typeface="+mj-lt"/>
              </a:rPr>
              <a:t> can be done through applying the measures, which are:</a:t>
            </a:r>
            <a:endParaRPr lang="en-US" sz="2400" dirty="0" smtClean="0">
              <a:latin typeface="+mj-lt"/>
            </a:endParaRPr>
          </a:p>
          <a:p>
            <a:pPr marL="457200" indent="-457200">
              <a:buClr>
                <a:schemeClr val="accent2"/>
              </a:buClr>
              <a:buSzPct val="100000"/>
              <a:buFont typeface="+mj-lt"/>
              <a:buAutoNum type="arabicParenR"/>
            </a:pPr>
            <a:r>
              <a:rPr lang="pt-PT" sz="2400" dirty="0" smtClean="0">
                <a:latin typeface="+mj-lt"/>
              </a:rPr>
              <a:t>livestock health control. No animal manure and slurries should be supplied from any livestock with health problems; </a:t>
            </a:r>
            <a:endParaRPr lang="en-US" sz="2400" dirty="0" smtClean="0">
              <a:latin typeface="+mj-lt"/>
            </a:endParaRPr>
          </a:p>
          <a:p>
            <a:pPr marL="457200" lvl="0" indent="-457200">
              <a:buClr>
                <a:schemeClr val="accent2"/>
              </a:buClr>
              <a:buSzPct val="100000"/>
              <a:buFont typeface="+mj-lt"/>
              <a:buAutoNum type="arabicParenR"/>
            </a:pPr>
            <a:r>
              <a:rPr lang="pt-PT" sz="2400" dirty="0" smtClean="0">
                <a:latin typeface="+mj-lt"/>
              </a:rPr>
              <a:t>feedstock control. Biomass types with high risk of pathogen contamination must be excluded from AD; </a:t>
            </a:r>
            <a:endParaRPr lang="en-US" sz="2400" dirty="0" smtClean="0">
              <a:latin typeface="+mj-lt"/>
            </a:endParaRPr>
          </a:p>
          <a:p>
            <a:pPr marL="457200" indent="-457200">
              <a:buClr>
                <a:schemeClr val="accent2"/>
              </a:buClr>
              <a:buSzPct val="100000"/>
              <a:buFont typeface="+mj-lt"/>
              <a:buAutoNum type="arabicParenR"/>
            </a:pPr>
            <a:r>
              <a:rPr lang="pt-PT" sz="2400" dirty="0" smtClean="0">
                <a:latin typeface="+mj-lt"/>
              </a:rPr>
              <a:t>separate pre-sanitation of specific feedstock categories (animal carcasses, parts of carcasses, or products of animal origin not intended for human consumption), by pasteurization or pressure sterilization, is mandatory as stipulated by European Regulation EC 1069/2009 2.</a:t>
            </a:r>
            <a:endParaRPr lang="en-US" sz="2400" dirty="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Biological hazard</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60000" y="1584000"/>
            <a:ext cx="8424000" cy="4136726"/>
          </a:xfrm>
        </p:spPr>
        <p:txBody>
          <a:bodyPr>
            <a:noAutofit/>
          </a:bodyPr>
          <a:lstStyle/>
          <a:p>
            <a:pPr>
              <a:buClr>
                <a:schemeClr val="accent2"/>
              </a:buClr>
              <a:buSzPct val="100000"/>
            </a:pPr>
            <a:r>
              <a:rPr lang="pt-PT" sz="2400" b="1" dirty="0" smtClean="0">
                <a:latin typeface="+mj-lt"/>
              </a:rPr>
              <a:t>Personal protective clothing</a:t>
            </a:r>
            <a:r>
              <a:rPr lang="pt-PT" sz="2400" dirty="0" smtClean="0">
                <a:latin typeface="+mj-lt"/>
              </a:rPr>
              <a:t> and </a:t>
            </a:r>
            <a:r>
              <a:rPr lang="pt-PT" sz="2400" b="1" dirty="0" smtClean="0">
                <a:latin typeface="+mj-lt"/>
              </a:rPr>
              <a:t>personal hygiene measures </a:t>
            </a:r>
            <a:r>
              <a:rPr lang="pt-PT" sz="2400" dirty="0" smtClean="0">
                <a:latin typeface="+mj-lt"/>
              </a:rPr>
              <a:t>include the disinfection or washing of hands before breaks. Eating, drinking and smoking must be forbidden in the workplace (plant area). Work clothing must be separately stored from private clothing in accordance with good practice for preventing the propagation of pathogens. A skincare plan is also important. It includes the provision of facilities for washing and disinfection, and of skin protection and care products. Furthermore employees must receive </a:t>
            </a:r>
            <a:r>
              <a:rPr lang="pt-PT" sz="2400" b="1" dirty="0" smtClean="0">
                <a:latin typeface="+mj-lt"/>
              </a:rPr>
              <a:t>instructions</a:t>
            </a:r>
            <a:r>
              <a:rPr lang="pt-PT" sz="2400" dirty="0" smtClean="0">
                <a:latin typeface="+mj-lt"/>
              </a:rPr>
              <a:t> on hazards and protective measures before assuming their tasks and subsequently at regular intervals.</a:t>
            </a:r>
          </a:p>
          <a:p>
            <a:pPr>
              <a:buNone/>
            </a:pPr>
            <a:r>
              <a:rPr lang="pt-PT" sz="2400" dirty="0" smtClean="0">
                <a:latin typeface="+mj-lt"/>
              </a:rPr>
              <a:t>	Personal protective equipments (PPE) are the first lines of defence in order to prevent the intake via the respiratory tract. </a:t>
            </a:r>
            <a:endParaRPr lang="en-US" sz="2400" dirty="0" smtClean="0">
              <a:latin typeface="+mj-lt"/>
            </a:endParaRPr>
          </a:p>
        </p:txBody>
      </p:sp>
      <p:sp>
        <p:nvSpPr>
          <p:cNvPr id="5" name="Rectangle 2"/>
          <p:cNvSpPr txBox="1">
            <a:spLocks noChangeArrowheads="1"/>
          </p:cNvSpPr>
          <p:nvPr/>
        </p:nvSpPr>
        <p:spPr>
          <a:xfrm>
            <a:off x="467544" y="908720"/>
            <a:ext cx="8208912" cy="632048"/>
          </a:xfrm>
          <a:prstGeom prst="rect">
            <a:avLst/>
          </a:prstGeom>
        </p:spPr>
        <p:txBody>
          <a:bodyPr vert="horz" lIns="0" rIns="0" bIns="0" anchor="b">
            <a:noAutofit/>
          </a:bodyPr>
          <a:lstStyle/>
          <a:p>
            <a:pPr>
              <a:spcBef>
                <a:spcPct val="0"/>
              </a:spcBef>
            </a:pPr>
            <a:r>
              <a:rPr lang="pt-PT" altLang="en-US" sz="4800" dirty="0" smtClean="0">
                <a:solidFill>
                  <a:srgbClr val="0099FF"/>
                </a:solidFill>
                <a:latin typeface="+mj-lt"/>
                <a:ea typeface="+mj-ea"/>
                <a:cs typeface="+mj-cs"/>
              </a:rPr>
              <a:t>Biological hazard</a:t>
            </a:r>
            <a:endParaRPr lang="en-US" altLang="en-US" sz="4800" dirty="0" smtClean="0">
              <a:solidFill>
                <a:srgbClr val="0099FF"/>
              </a:solidFill>
              <a:latin typeface="+mj-lt"/>
              <a:ea typeface="+mj-ea"/>
              <a:cs typeface="+mj-cs"/>
            </a:endParaRPr>
          </a:p>
        </p:txBody>
      </p:sp>
      <p:sp>
        <p:nvSpPr>
          <p:cNvPr id="4" name="Slide Number Placeholder 3"/>
          <p:cNvSpPr>
            <a:spLocks noGrp="1"/>
          </p:cNvSpPr>
          <p:nvPr>
            <p:ph type="sldNum" sz="quarter" idx="12"/>
          </p:nvPr>
        </p:nvSpPr>
        <p:spPr/>
        <p:txBody>
          <a:bodyPr/>
          <a:lstStyle/>
          <a:p>
            <a:fld id="{0ABE08F1-1A11-4E3A-A6F5-007231902C82}" type="slidenum">
              <a:rPr lang="it-IT" smtClean="0"/>
              <a:pPr/>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1270</TotalTime>
  <Words>2244</Words>
  <Application>Microsoft Office PowerPoint</Application>
  <PresentationFormat>Presentazione su schermo (4:3)</PresentationFormat>
  <Paragraphs>173</Paragraphs>
  <Slides>27</Slides>
  <Notes>27</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Valeria Magnolfi</dc:creator>
  <cp:lastModifiedBy>Valeria Magnolfi</cp:lastModifiedBy>
  <cp:revision>148</cp:revision>
  <dcterms:created xsi:type="dcterms:W3CDTF">2014-01-10T16:30:48Z</dcterms:created>
  <dcterms:modified xsi:type="dcterms:W3CDTF">2015-07-23T10:47:23Z</dcterms:modified>
</cp:coreProperties>
</file>