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8"/>
  </p:notesMasterIdLst>
  <p:handoutMasterIdLst>
    <p:handoutMasterId r:id="rId19"/>
  </p:handoutMasterIdLst>
  <p:sldIdLst>
    <p:sldId id="258" r:id="rId2"/>
    <p:sldId id="326" r:id="rId3"/>
    <p:sldId id="327" r:id="rId4"/>
    <p:sldId id="328" r:id="rId5"/>
    <p:sldId id="329" r:id="rId6"/>
    <p:sldId id="341" r:id="rId7"/>
    <p:sldId id="330" r:id="rId8"/>
    <p:sldId id="331" r:id="rId9"/>
    <p:sldId id="332" r:id="rId10"/>
    <p:sldId id="335" r:id="rId11"/>
    <p:sldId id="337" r:id="rId12"/>
    <p:sldId id="338" r:id="rId13"/>
    <p:sldId id="339" r:id="rId14"/>
    <p:sldId id="342" r:id="rId15"/>
    <p:sldId id="340" r:id="rId16"/>
    <p:sldId id="289" r:id="rId17"/>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A37"/>
    <a:srgbClr val="008A3E"/>
    <a:srgbClr val="00823B"/>
    <a:srgbClr val="00A4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8" autoAdjust="0"/>
    <p:restoredTop sz="99463" autoAdjust="0"/>
  </p:normalViewPr>
  <p:slideViewPr>
    <p:cSldViewPr>
      <p:cViewPr>
        <p:scale>
          <a:sx n="70" d="100"/>
          <a:sy n="70" d="100"/>
        </p:scale>
        <p:origin x="-1368" y="-210"/>
      </p:cViewPr>
      <p:guideLst>
        <p:guide orient="horz" pos="2160"/>
        <p:guide pos="2880"/>
      </p:guideLst>
    </p:cSldViewPr>
  </p:slideViewPr>
  <p:outlineViewPr>
    <p:cViewPr>
      <p:scale>
        <a:sx n="33" d="100"/>
        <a:sy n="33" d="100"/>
      </p:scale>
      <p:origin x="0" y="5274"/>
    </p:cViewPr>
  </p:outlineViewPr>
  <p:notesTextViewPr>
    <p:cViewPr>
      <p:scale>
        <a:sx n="100" d="100"/>
        <a:sy n="100" d="100"/>
      </p:scale>
      <p:origin x="0" y="0"/>
    </p:cViewPr>
  </p:notesTextViewPr>
  <p:sorterViewPr>
    <p:cViewPr>
      <p:scale>
        <a:sx n="100" d="100"/>
        <a:sy n="100" d="100"/>
      </p:scale>
      <p:origin x="0" y="581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tr-TR" smtClean="0"/>
              <a:t>Türkiye Süt,Et,Gıda Sanayicileri ve Üreticileri Birliği </a:t>
            </a:r>
            <a:endParaRPr lang="tr-TR"/>
          </a:p>
        </p:txBody>
      </p:sp>
      <p:sp>
        <p:nvSpPr>
          <p:cNvPr id="3" name="2 Veri Yer Tutucusu"/>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605B8D2-F3C9-4ECB-90B3-BA423EF332DD}" type="datetimeFigureOut">
              <a:rPr lang="tr-TR" smtClean="0"/>
              <a:pPr/>
              <a:t>23.12.2015</a:t>
            </a:fld>
            <a:endParaRPr lang="tr-TR"/>
          </a:p>
        </p:txBody>
      </p:sp>
      <p:sp>
        <p:nvSpPr>
          <p:cNvPr id="4" name="3 Altbilgi Yer Tutucusu"/>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tr-TR" smtClean="0"/>
              <a:t>SETBİR</a:t>
            </a:r>
            <a:endParaRPr lang="tr-TR"/>
          </a:p>
        </p:txBody>
      </p:sp>
      <p:sp>
        <p:nvSpPr>
          <p:cNvPr id="5" name="4 Slayt Numarası Yer Tutucusu"/>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9160BF7-9BB9-48A2-B441-F9552A151C6B}" type="slidenum">
              <a:rPr lang="tr-TR" smtClean="0"/>
              <a:pPr/>
              <a:t>‹#›</a:t>
            </a:fld>
            <a:endParaRPr lang="tr-TR"/>
          </a:p>
        </p:txBody>
      </p:sp>
    </p:spTree>
    <p:extLst>
      <p:ext uri="{BB962C8B-B14F-4D97-AF65-F5344CB8AC3E}">
        <p14:creationId xmlns:p14="http://schemas.microsoft.com/office/powerpoint/2010/main" val="1577652294"/>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tr-TR" smtClean="0"/>
              <a:t>Türkiye Süt,Et,Gıda Sanayicileri ve Üreticileri Birliği </a:t>
            </a:r>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549030-5BE4-413B-B223-E9BA629ABD45}" type="datetimeFigureOut">
              <a:rPr lang="tr-TR" smtClean="0"/>
              <a:pPr/>
              <a:t>23.12.2015</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tr-TR" smtClean="0"/>
              <a:t>SETBİR</a:t>
            </a:r>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33A8A7-0641-411F-BD8A-3F7993E1FADE}" type="slidenum">
              <a:rPr lang="tr-TR" smtClean="0"/>
              <a:pPr/>
              <a:t>‹#›</a:t>
            </a:fld>
            <a:endParaRPr lang="tr-TR"/>
          </a:p>
        </p:txBody>
      </p:sp>
    </p:spTree>
    <p:extLst>
      <p:ext uri="{BB962C8B-B14F-4D97-AF65-F5344CB8AC3E}">
        <p14:creationId xmlns:p14="http://schemas.microsoft.com/office/powerpoint/2010/main" val="4117280537"/>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7D33A8A7-0641-411F-BD8A-3F7993E1FADE}" type="slidenum">
              <a:rPr lang="tr-TR" smtClean="0"/>
              <a:pPr/>
              <a:t>1</a:t>
            </a:fld>
            <a:endParaRPr lang="tr-TR"/>
          </a:p>
        </p:txBody>
      </p:sp>
      <p:sp>
        <p:nvSpPr>
          <p:cNvPr id="5" name="4 Altbilgi Yer Tutucusu"/>
          <p:cNvSpPr>
            <a:spLocks noGrp="1"/>
          </p:cNvSpPr>
          <p:nvPr>
            <p:ph type="ftr" sz="quarter" idx="11"/>
          </p:nvPr>
        </p:nvSpPr>
        <p:spPr/>
        <p:txBody>
          <a:bodyPr/>
          <a:lstStyle/>
          <a:p>
            <a:r>
              <a:rPr lang="tr-TR" smtClean="0"/>
              <a:t>SETBİR</a:t>
            </a:r>
            <a:endParaRPr lang="tr-TR"/>
          </a:p>
        </p:txBody>
      </p:sp>
      <p:sp>
        <p:nvSpPr>
          <p:cNvPr id="6" name="5 Üstbilgi Yer Tutucusu"/>
          <p:cNvSpPr>
            <a:spLocks noGrp="1"/>
          </p:cNvSpPr>
          <p:nvPr>
            <p:ph type="hdr" sz="quarter" idx="12"/>
          </p:nvPr>
        </p:nvSpPr>
        <p:spPr/>
        <p:txBody>
          <a:bodyPr/>
          <a:lstStyle/>
          <a:p>
            <a:r>
              <a:rPr lang="tr-TR" smtClean="0"/>
              <a:t>Türkiye Süt,Et,Gıda Sanayicileri ve Üreticileri Birliği </a:t>
            </a:r>
            <a:endParaRPr lang="tr-T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7D33A8A7-0641-411F-BD8A-3F7993E1FADE}" type="slidenum">
              <a:rPr lang="tr-TR" smtClean="0"/>
              <a:pPr/>
              <a:t>10</a:t>
            </a:fld>
            <a:endParaRPr lang="tr-TR"/>
          </a:p>
        </p:txBody>
      </p:sp>
      <p:sp>
        <p:nvSpPr>
          <p:cNvPr id="5" name="4 Altbilgi Yer Tutucusu"/>
          <p:cNvSpPr>
            <a:spLocks noGrp="1"/>
          </p:cNvSpPr>
          <p:nvPr>
            <p:ph type="ftr" sz="quarter" idx="11"/>
          </p:nvPr>
        </p:nvSpPr>
        <p:spPr/>
        <p:txBody>
          <a:bodyPr/>
          <a:lstStyle/>
          <a:p>
            <a:r>
              <a:rPr lang="tr-TR" smtClean="0"/>
              <a:t>SETBİR</a:t>
            </a:r>
            <a:endParaRPr lang="tr-TR"/>
          </a:p>
        </p:txBody>
      </p:sp>
      <p:sp>
        <p:nvSpPr>
          <p:cNvPr id="6" name="5 Üstbilgi Yer Tutucusu"/>
          <p:cNvSpPr>
            <a:spLocks noGrp="1"/>
          </p:cNvSpPr>
          <p:nvPr>
            <p:ph type="hdr" sz="quarter" idx="12"/>
          </p:nvPr>
        </p:nvSpPr>
        <p:spPr/>
        <p:txBody>
          <a:bodyPr/>
          <a:lstStyle/>
          <a:p>
            <a:r>
              <a:rPr lang="tr-TR" smtClean="0"/>
              <a:t>Türkiye Süt,Et,Gıda Sanayicileri ve Üreticileri Birliği </a:t>
            </a:r>
            <a:endParaRPr lang="tr-T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7D33A8A7-0641-411F-BD8A-3F7993E1FADE}" type="slidenum">
              <a:rPr lang="tr-TR" smtClean="0"/>
              <a:pPr/>
              <a:t>11</a:t>
            </a:fld>
            <a:endParaRPr lang="tr-TR"/>
          </a:p>
        </p:txBody>
      </p:sp>
      <p:sp>
        <p:nvSpPr>
          <p:cNvPr id="5" name="4 Altbilgi Yer Tutucusu"/>
          <p:cNvSpPr>
            <a:spLocks noGrp="1"/>
          </p:cNvSpPr>
          <p:nvPr>
            <p:ph type="ftr" sz="quarter" idx="11"/>
          </p:nvPr>
        </p:nvSpPr>
        <p:spPr/>
        <p:txBody>
          <a:bodyPr/>
          <a:lstStyle/>
          <a:p>
            <a:r>
              <a:rPr lang="tr-TR" smtClean="0"/>
              <a:t>SETBİR</a:t>
            </a:r>
            <a:endParaRPr lang="tr-TR"/>
          </a:p>
        </p:txBody>
      </p:sp>
      <p:sp>
        <p:nvSpPr>
          <p:cNvPr id="6" name="5 Üstbilgi Yer Tutucusu"/>
          <p:cNvSpPr>
            <a:spLocks noGrp="1"/>
          </p:cNvSpPr>
          <p:nvPr>
            <p:ph type="hdr" sz="quarter" idx="12"/>
          </p:nvPr>
        </p:nvSpPr>
        <p:spPr/>
        <p:txBody>
          <a:bodyPr/>
          <a:lstStyle/>
          <a:p>
            <a:r>
              <a:rPr lang="tr-TR" smtClean="0"/>
              <a:t>Türkiye Süt,Et,Gıda Sanayicileri ve Üreticileri Birliği </a:t>
            </a:r>
            <a:endParaRPr lang="tr-T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7D33A8A7-0641-411F-BD8A-3F7993E1FADE}" type="slidenum">
              <a:rPr lang="tr-TR" smtClean="0"/>
              <a:pPr/>
              <a:t>12</a:t>
            </a:fld>
            <a:endParaRPr lang="tr-TR"/>
          </a:p>
        </p:txBody>
      </p:sp>
      <p:sp>
        <p:nvSpPr>
          <p:cNvPr id="5" name="4 Altbilgi Yer Tutucusu"/>
          <p:cNvSpPr>
            <a:spLocks noGrp="1"/>
          </p:cNvSpPr>
          <p:nvPr>
            <p:ph type="ftr" sz="quarter" idx="11"/>
          </p:nvPr>
        </p:nvSpPr>
        <p:spPr/>
        <p:txBody>
          <a:bodyPr/>
          <a:lstStyle/>
          <a:p>
            <a:r>
              <a:rPr lang="tr-TR" smtClean="0"/>
              <a:t>SETBİR</a:t>
            </a:r>
            <a:endParaRPr lang="tr-TR"/>
          </a:p>
        </p:txBody>
      </p:sp>
      <p:sp>
        <p:nvSpPr>
          <p:cNvPr id="6" name="5 Üstbilgi Yer Tutucusu"/>
          <p:cNvSpPr>
            <a:spLocks noGrp="1"/>
          </p:cNvSpPr>
          <p:nvPr>
            <p:ph type="hdr" sz="quarter" idx="12"/>
          </p:nvPr>
        </p:nvSpPr>
        <p:spPr/>
        <p:txBody>
          <a:bodyPr/>
          <a:lstStyle/>
          <a:p>
            <a:r>
              <a:rPr lang="tr-TR" smtClean="0"/>
              <a:t>Türkiye Süt,Et,Gıda Sanayicileri ve Üreticileri Birliği </a:t>
            </a:r>
            <a:endParaRPr lang="tr-T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7D33A8A7-0641-411F-BD8A-3F7993E1FADE}" type="slidenum">
              <a:rPr lang="tr-TR" smtClean="0"/>
              <a:pPr/>
              <a:t>13</a:t>
            </a:fld>
            <a:endParaRPr lang="tr-TR"/>
          </a:p>
        </p:txBody>
      </p:sp>
      <p:sp>
        <p:nvSpPr>
          <p:cNvPr id="5" name="4 Altbilgi Yer Tutucusu"/>
          <p:cNvSpPr>
            <a:spLocks noGrp="1"/>
          </p:cNvSpPr>
          <p:nvPr>
            <p:ph type="ftr" sz="quarter" idx="11"/>
          </p:nvPr>
        </p:nvSpPr>
        <p:spPr/>
        <p:txBody>
          <a:bodyPr/>
          <a:lstStyle/>
          <a:p>
            <a:r>
              <a:rPr lang="tr-TR" smtClean="0"/>
              <a:t>SETBİR</a:t>
            </a:r>
            <a:endParaRPr lang="tr-TR"/>
          </a:p>
        </p:txBody>
      </p:sp>
      <p:sp>
        <p:nvSpPr>
          <p:cNvPr id="6" name="5 Üstbilgi Yer Tutucusu"/>
          <p:cNvSpPr>
            <a:spLocks noGrp="1"/>
          </p:cNvSpPr>
          <p:nvPr>
            <p:ph type="hdr" sz="quarter" idx="12"/>
          </p:nvPr>
        </p:nvSpPr>
        <p:spPr/>
        <p:txBody>
          <a:bodyPr/>
          <a:lstStyle/>
          <a:p>
            <a:r>
              <a:rPr lang="tr-TR" smtClean="0"/>
              <a:t>Türkiye Süt,Et,Gıda Sanayicileri ve Üreticileri Birliği </a:t>
            </a:r>
            <a:endParaRPr lang="tr-T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7D33A8A7-0641-411F-BD8A-3F7993E1FADE}" type="slidenum">
              <a:rPr lang="tr-TR" smtClean="0"/>
              <a:pPr/>
              <a:t>14</a:t>
            </a:fld>
            <a:endParaRPr lang="tr-TR"/>
          </a:p>
        </p:txBody>
      </p:sp>
      <p:sp>
        <p:nvSpPr>
          <p:cNvPr id="5" name="4 Altbilgi Yer Tutucusu"/>
          <p:cNvSpPr>
            <a:spLocks noGrp="1"/>
          </p:cNvSpPr>
          <p:nvPr>
            <p:ph type="ftr" sz="quarter" idx="11"/>
          </p:nvPr>
        </p:nvSpPr>
        <p:spPr/>
        <p:txBody>
          <a:bodyPr/>
          <a:lstStyle/>
          <a:p>
            <a:r>
              <a:rPr lang="tr-TR" smtClean="0"/>
              <a:t>SETBİR</a:t>
            </a:r>
            <a:endParaRPr lang="tr-TR"/>
          </a:p>
        </p:txBody>
      </p:sp>
      <p:sp>
        <p:nvSpPr>
          <p:cNvPr id="6" name="5 Üstbilgi Yer Tutucusu"/>
          <p:cNvSpPr>
            <a:spLocks noGrp="1"/>
          </p:cNvSpPr>
          <p:nvPr>
            <p:ph type="hdr" sz="quarter" idx="12"/>
          </p:nvPr>
        </p:nvSpPr>
        <p:spPr/>
        <p:txBody>
          <a:bodyPr/>
          <a:lstStyle/>
          <a:p>
            <a:r>
              <a:rPr lang="tr-TR" smtClean="0"/>
              <a:t>Türkiye Süt,Et,Gıda Sanayicileri ve Üreticileri Birliği </a:t>
            </a:r>
            <a:endParaRPr lang="tr-T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7D33A8A7-0641-411F-BD8A-3F7993E1FADE}" type="slidenum">
              <a:rPr lang="tr-TR" smtClean="0"/>
              <a:pPr/>
              <a:t>15</a:t>
            </a:fld>
            <a:endParaRPr lang="tr-TR"/>
          </a:p>
        </p:txBody>
      </p:sp>
      <p:sp>
        <p:nvSpPr>
          <p:cNvPr id="5" name="4 Altbilgi Yer Tutucusu"/>
          <p:cNvSpPr>
            <a:spLocks noGrp="1"/>
          </p:cNvSpPr>
          <p:nvPr>
            <p:ph type="ftr" sz="quarter" idx="11"/>
          </p:nvPr>
        </p:nvSpPr>
        <p:spPr/>
        <p:txBody>
          <a:bodyPr/>
          <a:lstStyle/>
          <a:p>
            <a:r>
              <a:rPr lang="tr-TR" smtClean="0"/>
              <a:t>SETBİR</a:t>
            </a:r>
            <a:endParaRPr lang="tr-TR"/>
          </a:p>
        </p:txBody>
      </p:sp>
      <p:sp>
        <p:nvSpPr>
          <p:cNvPr id="6" name="5 Üstbilgi Yer Tutucusu"/>
          <p:cNvSpPr>
            <a:spLocks noGrp="1"/>
          </p:cNvSpPr>
          <p:nvPr>
            <p:ph type="hdr" sz="quarter" idx="12"/>
          </p:nvPr>
        </p:nvSpPr>
        <p:spPr/>
        <p:txBody>
          <a:bodyPr/>
          <a:lstStyle/>
          <a:p>
            <a:r>
              <a:rPr lang="tr-TR" smtClean="0"/>
              <a:t>Türkiye Süt,Et,Gıda Sanayicileri ve Üreticileri Birliği </a:t>
            </a:r>
            <a:endParaRPr lang="tr-T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7D33A8A7-0641-411F-BD8A-3F7993E1FADE}" type="slidenum">
              <a:rPr lang="tr-TR" smtClean="0"/>
              <a:pPr/>
              <a:t>16</a:t>
            </a:fld>
            <a:endParaRPr lang="tr-TR"/>
          </a:p>
        </p:txBody>
      </p:sp>
      <p:sp>
        <p:nvSpPr>
          <p:cNvPr id="5" name="4 Altbilgi Yer Tutucusu"/>
          <p:cNvSpPr>
            <a:spLocks noGrp="1"/>
          </p:cNvSpPr>
          <p:nvPr>
            <p:ph type="ftr" sz="quarter" idx="11"/>
          </p:nvPr>
        </p:nvSpPr>
        <p:spPr/>
        <p:txBody>
          <a:bodyPr/>
          <a:lstStyle/>
          <a:p>
            <a:r>
              <a:rPr lang="tr-TR" smtClean="0"/>
              <a:t>SETBİR</a:t>
            </a:r>
            <a:endParaRPr lang="tr-TR"/>
          </a:p>
        </p:txBody>
      </p:sp>
      <p:sp>
        <p:nvSpPr>
          <p:cNvPr id="6" name="5 Üstbilgi Yer Tutucusu"/>
          <p:cNvSpPr>
            <a:spLocks noGrp="1"/>
          </p:cNvSpPr>
          <p:nvPr>
            <p:ph type="hdr" sz="quarter" idx="12"/>
          </p:nvPr>
        </p:nvSpPr>
        <p:spPr/>
        <p:txBody>
          <a:bodyPr/>
          <a:lstStyle/>
          <a:p>
            <a:r>
              <a:rPr lang="tr-TR" smtClean="0"/>
              <a:t>Türkiye Süt,Et,Gıda Sanayicileri ve Üreticileri Birliği </a:t>
            </a:r>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7D33A8A7-0641-411F-BD8A-3F7993E1FADE}" type="slidenum">
              <a:rPr lang="tr-TR" smtClean="0"/>
              <a:pPr/>
              <a:t>2</a:t>
            </a:fld>
            <a:endParaRPr lang="tr-TR"/>
          </a:p>
        </p:txBody>
      </p:sp>
      <p:sp>
        <p:nvSpPr>
          <p:cNvPr id="5" name="4 Altbilgi Yer Tutucusu"/>
          <p:cNvSpPr>
            <a:spLocks noGrp="1"/>
          </p:cNvSpPr>
          <p:nvPr>
            <p:ph type="ftr" sz="quarter" idx="11"/>
          </p:nvPr>
        </p:nvSpPr>
        <p:spPr/>
        <p:txBody>
          <a:bodyPr/>
          <a:lstStyle/>
          <a:p>
            <a:r>
              <a:rPr lang="tr-TR" smtClean="0"/>
              <a:t>SETBİR</a:t>
            </a:r>
            <a:endParaRPr lang="tr-TR"/>
          </a:p>
        </p:txBody>
      </p:sp>
      <p:sp>
        <p:nvSpPr>
          <p:cNvPr id="6" name="5 Üstbilgi Yer Tutucusu"/>
          <p:cNvSpPr>
            <a:spLocks noGrp="1"/>
          </p:cNvSpPr>
          <p:nvPr>
            <p:ph type="hdr" sz="quarter" idx="12"/>
          </p:nvPr>
        </p:nvSpPr>
        <p:spPr/>
        <p:txBody>
          <a:bodyPr/>
          <a:lstStyle/>
          <a:p>
            <a:r>
              <a:rPr lang="tr-TR" smtClean="0"/>
              <a:t>Türkiye Süt,Et,Gıda Sanayicileri ve Üreticileri Birliği </a:t>
            </a:r>
            <a:endParaRPr 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7D33A8A7-0641-411F-BD8A-3F7993E1FADE}" type="slidenum">
              <a:rPr lang="tr-TR" smtClean="0"/>
              <a:pPr/>
              <a:t>3</a:t>
            </a:fld>
            <a:endParaRPr lang="tr-TR"/>
          </a:p>
        </p:txBody>
      </p:sp>
      <p:sp>
        <p:nvSpPr>
          <p:cNvPr id="5" name="4 Altbilgi Yer Tutucusu"/>
          <p:cNvSpPr>
            <a:spLocks noGrp="1"/>
          </p:cNvSpPr>
          <p:nvPr>
            <p:ph type="ftr" sz="quarter" idx="11"/>
          </p:nvPr>
        </p:nvSpPr>
        <p:spPr/>
        <p:txBody>
          <a:bodyPr/>
          <a:lstStyle/>
          <a:p>
            <a:r>
              <a:rPr lang="tr-TR" smtClean="0"/>
              <a:t>SETBİR</a:t>
            </a:r>
            <a:endParaRPr lang="tr-TR"/>
          </a:p>
        </p:txBody>
      </p:sp>
      <p:sp>
        <p:nvSpPr>
          <p:cNvPr id="6" name="5 Üstbilgi Yer Tutucusu"/>
          <p:cNvSpPr>
            <a:spLocks noGrp="1"/>
          </p:cNvSpPr>
          <p:nvPr>
            <p:ph type="hdr" sz="quarter" idx="12"/>
          </p:nvPr>
        </p:nvSpPr>
        <p:spPr/>
        <p:txBody>
          <a:bodyPr/>
          <a:lstStyle/>
          <a:p>
            <a:r>
              <a:rPr lang="tr-TR" smtClean="0"/>
              <a:t>Türkiye Süt,Et,Gıda Sanayicileri ve Üreticileri Birliği </a:t>
            </a:r>
            <a:endParaRPr lang="tr-T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7D33A8A7-0641-411F-BD8A-3F7993E1FADE}" type="slidenum">
              <a:rPr lang="tr-TR" smtClean="0"/>
              <a:pPr/>
              <a:t>4</a:t>
            </a:fld>
            <a:endParaRPr lang="tr-TR"/>
          </a:p>
        </p:txBody>
      </p:sp>
      <p:sp>
        <p:nvSpPr>
          <p:cNvPr id="5" name="4 Altbilgi Yer Tutucusu"/>
          <p:cNvSpPr>
            <a:spLocks noGrp="1"/>
          </p:cNvSpPr>
          <p:nvPr>
            <p:ph type="ftr" sz="quarter" idx="11"/>
          </p:nvPr>
        </p:nvSpPr>
        <p:spPr/>
        <p:txBody>
          <a:bodyPr/>
          <a:lstStyle/>
          <a:p>
            <a:r>
              <a:rPr lang="tr-TR" smtClean="0"/>
              <a:t>SETBİR</a:t>
            </a:r>
            <a:endParaRPr lang="tr-TR"/>
          </a:p>
        </p:txBody>
      </p:sp>
      <p:sp>
        <p:nvSpPr>
          <p:cNvPr id="6" name="5 Üstbilgi Yer Tutucusu"/>
          <p:cNvSpPr>
            <a:spLocks noGrp="1"/>
          </p:cNvSpPr>
          <p:nvPr>
            <p:ph type="hdr" sz="quarter" idx="12"/>
          </p:nvPr>
        </p:nvSpPr>
        <p:spPr/>
        <p:txBody>
          <a:bodyPr/>
          <a:lstStyle/>
          <a:p>
            <a:r>
              <a:rPr lang="tr-TR" smtClean="0"/>
              <a:t>Türkiye Süt,Et,Gıda Sanayicileri ve Üreticileri Birliği </a:t>
            </a:r>
            <a:endParaRPr lang="tr-T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7D33A8A7-0641-411F-BD8A-3F7993E1FADE}" type="slidenum">
              <a:rPr lang="tr-TR" smtClean="0"/>
              <a:pPr/>
              <a:t>5</a:t>
            </a:fld>
            <a:endParaRPr lang="tr-TR"/>
          </a:p>
        </p:txBody>
      </p:sp>
      <p:sp>
        <p:nvSpPr>
          <p:cNvPr id="5" name="4 Altbilgi Yer Tutucusu"/>
          <p:cNvSpPr>
            <a:spLocks noGrp="1"/>
          </p:cNvSpPr>
          <p:nvPr>
            <p:ph type="ftr" sz="quarter" idx="11"/>
          </p:nvPr>
        </p:nvSpPr>
        <p:spPr/>
        <p:txBody>
          <a:bodyPr/>
          <a:lstStyle/>
          <a:p>
            <a:r>
              <a:rPr lang="tr-TR" smtClean="0"/>
              <a:t>SETBİR</a:t>
            </a:r>
            <a:endParaRPr lang="tr-TR"/>
          </a:p>
        </p:txBody>
      </p:sp>
      <p:sp>
        <p:nvSpPr>
          <p:cNvPr id="6" name="5 Üstbilgi Yer Tutucusu"/>
          <p:cNvSpPr>
            <a:spLocks noGrp="1"/>
          </p:cNvSpPr>
          <p:nvPr>
            <p:ph type="hdr" sz="quarter" idx="12"/>
          </p:nvPr>
        </p:nvSpPr>
        <p:spPr/>
        <p:txBody>
          <a:bodyPr/>
          <a:lstStyle/>
          <a:p>
            <a:r>
              <a:rPr lang="tr-TR" smtClean="0"/>
              <a:t>Türkiye Süt,Et,Gıda Sanayicileri ve Üreticileri Birliği </a:t>
            </a:r>
            <a:endParaRPr lang="tr-T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7D33A8A7-0641-411F-BD8A-3F7993E1FADE}" type="slidenum">
              <a:rPr lang="tr-TR" smtClean="0"/>
              <a:pPr/>
              <a:t>6</a:t>
            </a:fld>
            <a:endParaRPr lang="tr-TR"/>
          </a:p>
        </p:txBody>
      </p:sp>
      <p:sp>
        <p:nvSpPr>
          <p:cNvPr id="5" name="4 Altbilgi Yer Tutucusu"/>
          <p:cNvSpPr>
            <a:spLocks noGrp="1"/>
          </p:cNvSpPr>
          <p:nvPr>
            <p:ph type="ftr" sz="quarter" idx="11"/>
          </p:nvPr>
        </p:nvSpPr>
        <p:spPr/>
        <p:txBody>
          <a:bodyPr/>
          <a:lstStyle/>
          <a:p>
            <a:r>
              <a:rPr lang="tr-TR" smtClean="0"/>
              <a:t>SETBİR</a:t>
            </a:r>
            <a:endParaRPr lang="tr-TR"/>
          </a:p>
        </p:txBody>
      </p:sp>
      <p:sp>
        <p:nvSpPr>
          <p:cNvPr id="6" name="5 Üstbilgi Yer Tutucusu"/>
          <p:cNvSpPr>
            <a:spLocks noGrp="1"/>
          </p:cNvSpPr>
          <p:nvPr>
            <p:ph type="hdr" sz="quarter" idx="12"/>
          </p:nvPr>
        </p:nvSpPr>
        <p:spPr/>
        <p:txBody>
          <a:bodyPr/>
          <a:lstStyle/>
          <a:p>
            <a:r>
              <a:rPr lang="tr-TR" smtClean="0"/>
              <a:t>Türkiye Süt,Et,Gıda Sanayicileri ve Üreticileri Birliği </a:t>
            </a:r>
            <a:endParaRPr lang="tr-T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7D33A8A7-0641-411F-BD8A-3F7993E1FADE}" type="slidenum">
              <a:rPr lang="tr-TR" smtClean="0"/>
              <a:pPr/>
              <a:t>7</a:t>
            </a:fld>
            <a:endParaRPr lang="tr-TR"/>
          </a:p>
        </p:txBody>
      </p:sp>
      <p:sp>
        <p:nvSpPr>
          <p:cNvPr id="5" name="4 Altbilgi Yer Tutucusu"/>
          <p:cNvSpPr>
            <a:spLocks noGrp="1"/>
          </p:cNvSpPr>
          <p:nvPr>
            <p:ph type="ftr" sz="quarter" idx="11"/>
          </p:nvPr>
        </p:nvSpPr>
        <p:spPr/>
        <p:txBody>
          <a:bodyPr/>
          <a:lstStyle/>
          <a:p>
            <a:r>
              <a:rPr lang="tr-TR" smtClean="0"/>
              <a:t>SETBİR</a:t>
            </a:r>
            <a:endParaRPr lang="tr-TR"/>
          </a:p>
        </p:txBody>
      </p:sp>
      <p:sp>
        <p:nvSpPr>
          <p:cNvPr id="6" name="5 Üstbilgi Yer Tutucusu"/>
          <p:cNvSpPr>
            <a:spLocks noGrp="1"/>
          </p:cNvSpPr>
          <p:nvPr>
            <p:ph type="hdr" sz="quarter" idx="12"/>
          </p:nvPr>
        </p:nvSpPr>
        <p:spPr/>
        <p:txBody>
          <a:bodyPr/>
          <a:lstStyle/>
          <a:p>
            <a:r>
              <a:rPr lang="tr-TR" smtClean="0"/>
              <a:t>Türkiye Süt,Et,Gıda Sanayicileri ve Üreticileri Birliği </a:t>
            </a:r>
            <a:endParaRPr lang="tr-T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7D33A8A7-0641-411F-BD8A-3F7993E1FADE}" type="slidenum">
              <a:rPr lang="tr-TR" smtClean="0"/>
              <a:pPr/>
              <a:t>8</a:t>
            </a:fld>
            <a:endParaRPr lang="tr-TR"/>
          </a:p>
        </p:txBody>
      </p:sp>
      <p:sp>
        <p:nvSpPr>
          <p:cNvPr id="5" name="4 Altbilgi Yer Tutucusu"/>
          <p:cNvSpPr>
            <a:spLocks noGrp="1"/>
          </p:cNvSpPr>
          <p:nvPr>
            <p:ph type="ftr" sz="quarter" idx="11"/>
          </p:nvPr>
        </p:nvSpPr>
        <p:spPr/>
        <p:txBody>
          <a:bodyPr/>
          <a:lstStyle/>
          <a:p>
            <a:r>
              <a:rPr lang="tr-TR" smtClean="0"/>
              <a:t>SETBİR</a:t>
            </a:r>
            <a:endParaRPr lang="tr-TR"/>
          </a:p>
        </p:txBody>
      </p:sp>
      <p:sp>
        <p:nvSpPr>
          <p:cNvPr id="6" name="5 Üstbilgi Yer Tutucusu"/>
          <p:cNvSpPr>
            <a:spLocks noGrp="1"/>
          </p:cNvSpPr>
          <p:nvPr>
            <p:ph type="hdr" sz="quarter" idx="12"/>
          </p:nvPr>
        </p:nvSpPr>
        <p:spPr/>
        <p:txBody>
          <a:bodyPr/>
          <a:lstStyle/>
          <a:p>
            <a:r>
              <a:rPr lang="tr-TR" smtClean="0"/>
              <a:t>Türkiye Süt,Et,Gıda Sanayicileri ve Üreticileri Birliği </a:t>
            </a:r>
            <a:endParaRPr lang="tr-T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7D33A8A7-0641-411F-BD8A-3F7993E1FADE}" type="slidenum">
              <a:rPr lang="tr-TR" smtClean="0"/>
              <a:pPr/>
              <a:t>9</a:t>
            </a:fld>
            <a:endParaRPr lang="tr-TR"/>
          </a:p>
        </p:txBody>
      </p:sp>
      <p:sp>
        <p:nvSpPr>
          <p:cNvPr id="5" name="4 Altbilgi Yer Tutucusu"/>
          <p:cNvSpPr>
            <a:spLocks noGrp="1"/>
          </p:cNvSpPr>
          <p:nvPr>
            <p:ph type="ftr" sz="quarter" idx="11"/>
          </p:nvPr>
        </p:nvSpPr>
        <p:spPr/>
        <p:txBody>
          <a:bodyPr/>
          <a:lstStyle/>
          <a:p>
            <a:r>
              <a:rPr lang="tr-TR" smtClean="0"/>
              <a:t>SETBİR</a:t>
            </a:r>
            <a:endParaRPr lang="tr-TR"/>
          </a:p>
        </p:txBody>
      </p:sp>
      <p:sp>
        <p:nvSpPr>
          <p:cNvPr id="6" name="5 Üstbilgi Yer Tutucusu"/>
          <p:cNvSpPr>
            <a:spLocks noGrp="1"/>
          </p:cNvSpPr>
          <p:nvPr>
            <p:ph type="hdr" sz="quarter" idx="12"/>
          </p:nvPr>
        </p:nvSpPr>
        <p:spPr/>
        <p:txBody>
          <a:bodyPr/>
          <a:lstStyle/>
          <a:p>
            <a:r>
              <a:rPr lang="tr-TR" smtClean="0"/>
              <a:t>Türkiye Süt,Et,Gıda Sanayicileri ve Üreticileri Birliği </a:t>
            </a:r>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AA78F66C-24F5-492F-90B6-A2BDCC2C9297}" type="datetimeFigureOut">
              <a:rPr lang="tr-TR" smtClean="0"/>
              <a:pPr/>
              <a:t>23.12.2015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D367D26-8EF4-4A44-ACB1-345953012DC5}" type="slidenum">
              <a:rPr lang="tr-TR" smtClean="0"/>
              <a:pPr/>
              <a:t>‹#›</a:t>
            </a:fld>
            <a:endParaRPr lang="tr-TR"/>
          </a:p>
        </p:txBody>
      </p:sp>
    </p:spTree>
    <p:extLst>
      <p:ext uri="{BB962C8B-B14F-4D97-AF65-F5344CB8AC3E}">
        <p14:creationId xmlns:p14="http://schemas.microsoft.com/office/powerpoint/2010/main" val="417602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A78F66C-24F5-492F-90B6-A2BDCC2C9297}" type="datetimeFigureOut">
              <a:rPr lang="tr-TR" smtClean="0"/>
              <a:pPr/>
              <a:t>23.12.2015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D367D26-8EF4-4A44-ACB1-345953012DC5}" type="slidenum">
              <a:rPr lang="tr-TR" smtClean="0"/>
              <a:pPr/>
              <a:t>‹#›</a:t>
            </a:fld>
            <a:endParaRPr lang="tr-TR"/>
          </a:p>
        </p:txBody>
      </p:sp>
    </p:spTree>
    <p:extLst>
      <p:ext uri="{BB962C8B-B14F-4D97-AF65-F5344CB8AC3E}">
        <p14:creationId xmlns:p14="http://schemas.microsoft.com/office/powerpoint/2010/main" val="252238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A78F66C-24F5-492F-90B6-A2BDCC2C9297}" type="datetimeFigureOut">
              <a:rPr lang="tr-TR" smtClean="0"/>
              <a:pPr/>
              <a:t>23.12.2015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D367D26-8EF4-4A44-ACB1-345953012DC5}" type="slidenum">
              <a:rPr lang="tr-TR" smtClean="0"/>
              <a:pPr/>
              <a:t>‹#›</a:t>
            </a:fld>
            <a:endParaRPr lang="tr-TR"/>
          </a:p>
        </p:txBody>
      </p:sp>
    </p:spTree>
    <p:extLst>
      <p:ext uri="{BB962C8B-B14F-4D97-AF65-F5344CB8AC3E}">
        <p14:creationId xmlns:p14="http://schemas.microsoft.com/office/powerpoint/2010/main" val="2341641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A78F66C-24F5-492F-90B6-A2BDCC2C9297}" type="datetimeFigureOut">
              <a:rPr lang="tr-TR" smtClean="0"/>
              <a:pPr/>
              <a:t>23.12.2015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D367D26-8EF4-4A44-ACB1-345953012DC5}" type="slidenum">
              <a:rPr lang="tr-TR" smtClean="0"/>
              <a:pPr/>
              <a:t>‹#›</a:t>
            </a:fld>
            <a:endParaRPr lang="tr-TR"/>
          </a:p>
        </p:txBody>
      </p:sp>
    </p:spTree>
    <p:extLst>
      <p:ext uri="{BB962C8B-B14F-4D97-AF65-F5344CB8AC3E}">
        <p14:creationId xmlns:p14="http://schemas.microsoft.com/office/powerpoint/2010/main" val="1718266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AA78F66C-24F5-492F-90B6-A2BDCC2C9297}" type="datetimeFigureOut">
              <a:rPr lang="tr-TR" smtClean="0"/>
              <a:pPr/>
              <a:t>23.12.2015</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D367D26-8EF4-4A44-ACB1-345953012DC5}" type="slidenum">
              <a:rPr lang="tr-TR" smtClean="0"/>
              <a:pPr/>
              <a:t>‹#›</a:t>
            </a:fld>
            <a:endParaRPr lang="tr-TR"/>
          </a:p>
        </p:txBody>
      </p:sp>
    </p:spTree>
    <p:extLst>
      <p:ext uri="{BB962C8B-B14F-4D97-AF65-F5344CB8AC3E}">
        <p14:creationId xmlns:p14="http://schemas.microsoft.com/office/powerpoint/2010/main" val="2718080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AA78F66C-24F5-492F-90B6-A2BDCC2C9297}" type="datetimeFigureOut">
              <a:rPr lang="tr-TR" smtClean="0"/>
              <a:pPr/>
              <a:t>23.12.2015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D367D26-8EF4-4A44-ACB1-345953012DC5}" type="slidenum">
              <a:rPr lang="tr-TR" smtClean="0"/>
              <a:pPr/>
              <a:t>‹#›</a:t>
            </a:fld>
            <a:endParaRPr lang="tr-TR"/>
          </a:p>
        </p:txBody>
      </p:sp>
    </p:spTree>
    <p:extLst>
      <p:ext uri="{BB962C8B-B14F-4D97-AF65-F5344CB8AC3E}">
        <p14:creationId xmlns:p14="http://schemas.microsoft.com/office/powerpoint/2010/main" val="2339226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AA78F66C-24F5-492F-90B6-A2BDCC2C9297}" type="datetimeFigureOut">
              <a:rPr lang="tr-TR" smtClean="0"/>
              <a:pPr/>
              <a:t>23.12.2015</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0D367D26-8EF4-4A44-ACB1-345953012DC5}" type="slidenum">
              <a:rPr lang="tr-TR" smtClean="0"/>
              <a:pPr/>
              <a:t>‹#›</a:t>
            </a:fld>
            <a:endParaRPr lang="tr-TR"/>
          </a:p>
        </p:txBody>
      </p:sp>
    </p:spTree>
    <p:extLst>
      <p:ext uri="{BB962C8B-B14F-4D97-AF65-F5344CB8AC3E}">
        <p14:creationId xmlns:p14="http://schemas.microsoft.com/office/powerpoint/2010/main" val="16870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AA78F66C-24F5-492F-90B6-A2BDCC2C9297}" type="datetimeFigureOut">
              <a:rPr lang="tr-TR" smtClean="0"/>
              <a:pPr/>
              <a:t>23.12.2015</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0D367D26-8EF4-4A44-ACB1-345953012DC5}" type="slidenum">
              <a:rPr lang="tr-TR" smtClean="0"/>
              <a:pPr/>
              <a:t>‹#›</a:t>
            </a:fld>
            <a:endParaRPr lang="tr-TR"/>
          </a:p>
        </p:txBody>
      </p:sp>
    </p:spTree>
    <p:extLst>
      <p:ext uri="{BB962C8B-B14F-4D97-AF65-F5344CB8AC3E}">
        <p14:creationId xmlns:p14="http://schemas.microsoft.com/office/powerpoint/2010/main" val="2137082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A78F66C-24F5-492F-90B6-A2BDCC2C9297}" type="datetimeFigureOut">
              <a:rPr lang="tr-TR" smtClean="0"/>
              <a:pPr/>
              <a:t>23.12.2015</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0D367D26-8EF4-4A44-ACB1-345953012DC5}" type="slidenum">
              <a:rPr lang="tr-TR" smtClean="0"/>
              <a:pPr/>
              <a:t>‹#›</a:t>
            </a:fld>
            <a:endParaRPr lang="tr-TR"/>
          </a:p>
        </p:txBody>
      </p:sp>
    </p:spTree>
    <p:extLst>
      <p:ext uri="{BB962C8B-B14F-4D97-AF65-F5344CB8AC3E}">
        <p14:creationId xmlns:p14="http://schemas.microsoft.com/office/powerpoint/2010/main" val="360629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AA78F66C-24F5-492F-90B6-A2BDCC2C9297}" type="datetimeFigureOut">
              <a:rPr lang="tr-TR" smtClean="0"/>
              <a:pPr/>
              <a:t>23.12.2015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D367D26-8EF4-4A44-ACB1-345953012DC5}" type="slidenum">
              <a:rPr lang="tr-TR" smtClean="0"/>
              <a:pPr/>
              <a:t>‹#›</a:t>
            </a:fld>
            <a:endParaRPr lang="tr-TR"/>
          </a:p>
        </p:txBody>
      </p:sp>
    </p:spTree>
    <p:extLst>
      <p:ext uri="{BB962C8B-B14F-4D97-AF65-F5344CB8AC3E}">
        <p14:creationId xmlns:p14="http://schemas.microsoft.com/office/powerpoint/2010/main" val="731625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AA78F66C-24F5-492F-90B6-A2BDCC2C9297}" type="datetimeFigureOut">
              <a:rPr lang="tr-TR" smtClean="0"/>
              <a:pPr/>
              <a:t>23.12.2015</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D367D26-8EF4-4A44-ACB1-345953012DC5}" type="slidenum">
              <a:rPr lang="tr-TR" smtClean="0"/>
              <a:pPr/>
              <a:t>‹#›</a:t>
            </a:fld>
            <a:endParaRPr lang="tr-TR"/>
          </a:p>
        </p:txBody>
      </p:sp>
    </p:spTree>
    <p:extLst>
      <p:ext uri="{BB962C8B-B14F-4D97-AF65-F5344CB8AC3E}">
        <p14:creationId xmlns:p14="http://schemas.microsoft.com/office/powerpoint/2010/main" val="8245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78F66C-24F5-492F-90B6-A2BDCC2C9297}" type="datetimeFigureOut">
              <a:rPr lang="tr-TR" smtClean="0"/>
              <a:pPr/>
              <a:t>23.12.2015</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367D26-8EF4-4A44-ACB1-345953012DC5}" type="slidenum">
              <a:rPr lang="tr-TR" smtClean="0"/>
              <a:pPr/>
              <a:t>‹#›</a:t>
            </a:fld>
            <a:endParaRPr lang="tr-TR"/>
          </a:p>
        </p:txBody>
      </p:sp>
    </p:spTree>
    <p:extLst>
      <p:ext uri="{BB962C8B-B14F-4D97-AF65-F5344CB8AC3E}">
        <p14:creationId xmlns:p14="http://schemas.microsoft.com/office/powerpoint/2010/main" val="380761347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2.jpeg"/><Relationship Id="rId4" Type="http://schemas.openxmlformats.org/officeDocument/2006/relationships/hyperlink" Target="http://www.nu-age.eu/"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12 İçerik Yer Tutucusu" descr="SETBİR - YENİ LOGO ALTI YAZILI.jpg"/>
          <p:cNvPicPr>
            <a:picLocks noGrp="1" noChangeAspect="1"/>
          </p:cNvPicPr>
          <p:nvPr>
            <p:ph sz="half" idx="2"/>
          </p:nvPr>
        </p:nvPicPr>
        <p:blipFill>
          <a:blip r:embed="rId3" cstate="print"/>
          <a:stretch>
            <a:fillRect/>
          </a:stretch>
        </p:blipFill>
        <p:spPr>
          <a:xfrm>
            <a:off x="370758" y="6144364"/>
            <a:ext cx="528834" cy="597004"/>
          </a:xfrm>
        </p:spPr>
      </p:pic>
      <p:sp>
        <p:nvSpPr>
          <p:cNvPr id="4" name="3 Altbilgi Yer Tutucusu"/>
          <p:cNvSpPr>
            <a:spLocks noGrp="1" noChangeAspect="1"/>
          </p:cNvSpPr>
          <p:nvPr>
            <p:ph type="ftr" sz="quarter" idx="11"/>
          </p:nvPr>
        </p:nvSpPr>
        <p:spPr>
          <a:xfrm>
            <a:off x="1029110" y="6381328"/>
            <a:ext cx="7647345" cy="340147"/>
          </a:xfrm>
          <a:solidFill>
            <a:srgbClr val="008A3E"/>
          </a:solidFill>
        </p:spPr>
        <p:style>
          <a:lnRef idx="1">
            <a:schemeClr val="accent3"/>
          </a:lnRef>
          <a:fillRef idx="3">
            <a:schemeClr val="accent3"/>
          </a:fillRef>
          <a:effectRef idx="2">
            <a:schemeClr val="accent3"/>
          </a:effectRef>
          <a:fontRef idx="minor">
            <a:schemeClr val="lt1"/>
          </a:fontRef>
        </p:style>
        <p:txBody>
          <a:bodyPr/>
          <a:lstStyle/>
          <a:p>
            <a:r>
              <a:rPr lang="tr-TR" sz="200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Türkiye Süt, Et, Gıda Sanayicileri ve Üreticileri Birliği</a:t>
            </a:r>
            <a:endParaRPr lang="tr-TR" sz="200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5" name="Başlık 4"/>
          <p:cNvSpPr>
            <a:spLocks noGrp="1"/>
          </p:cNvSpPr>
          <p:nvPr>
            <p:ph type="title"/>
          </p:nvPr>
        </p:nvSpPr>
        <p:spPr>
          <a:xfrm>
            <a:off x="539552" y="764704"/>
            <a:ext cx="8229600" cy="1728192"/>
          </a:xfrm>
        </p:spPr>
        <p:txBody>
          <a:bodyPr>
            <a:noAutofit/>
          </a:bodyPr>
          <a:lstStyle/>
          <a:p>
            <a:r>
              <a:rPr lang="tr-TR" sz="4800" b="1" dirty="0" smtClean="0"/>
              <a:t>SETBİR’İN YÜRÜTMEKTE OLDUĞU AB PROJELERİ</a:t>
            </a:r>
            <a:endParaRPr lang="tr-TR" sz="4800" b="1" dirty="0"/>
          </a:p>
        </p:txBody>
      </p:sp>
      <p:sp>
        <p:nvSpPr>
          <p:cNvPr id="6" name="Metin kutusu 5"/>
          <p:cNvSpPr txBox="1"/>
          <p:nvPr/>
        </p:nvSpPr>
        <p:spPr>
          <a:xfrm>
            <a:off x="1898612" y="2636912"/>
            <a:ext cx="5976156" cy="769441"/>
          </a:xfrm>
          <a:prstGeom prst="rect">
            <a:avLst/>
          </a:prstGeom>
          <a:noFill/>
        </p:spPr>
        <p:txBody>
          <a:bodyPr wrap="square" rtlCol="0">
            <a:spAutoFit/>
          </a:bodyPr>
          <a:lstStyle/>
          <a:p>
            <a:pPr algn="ctr"/>
            <a:r>
              <a:rPr lang="tr-TR" sz="4400" b="1" dirty="0" smtClean="0">
                <a:solidFill>
                  <a:srgbClr val="FF0000"/>
                </a:solidFill>
              </a:rPr>
              <a:t>NU-AGE PROJESİ</a:t>
            </a:r>
            <a:endParaRPr lang="tr-TR" sz="4400" b="1" dirty="0">
              <a:solidFill>
                <a:srgbClr val="FF0000"/>
              </a:solidFill>
            </a:endParaRPr>
          </a:p>
        </p:txBody>
      </p:sp>
      <p:pic>
        <p:nvPicPr>
          <p:cNvPr id="1026" name="Picture 2" descr="http://www.nu-age.eu/sources/img/logo_hom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3888" y="4293096"/>
            <a:ext cx="2381250" cy="1762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23150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12 İçerik Yer Tutucusu" descr="SETBİR - YENİ LOGO ALTI YAZILI.jpg"/>
          <p:cNvPicPr>
            <a:picLocks noGrp="1" noChangeAspect="1"/>
          </p:cNvPicPr>
          <p:nvPr>
            <p:ph sz="half" idx="2"/>
          </p:nvPr>
        </p:nvPicPr>
        <p:blipFill>
          <a:blip r:embed="rId3" cstate="print"/>
          <a:stretch>
            <a:fillRect/>
          </a:stretch>
        </p:blipFill>
        <p:spPr>
          <a:xfrm>
            <a:off x="370758" y="6144364"/>
            <a:ext cx="528834" cy="597004"/>
          </a:xfrm>
        </p:spPr>
      </p:pic>
      <p:sp>
        <p:nvSpPr>
          <p:cNvPr id="4" name="3 Altbilgi Yer Tutucusu"/>
          <p:cNvSpPr>
            <a:spLocks noGrp="1" noChangeAspect="1"/>
          </p:cNvSpPr>
          <p:nvPr>
            <p:ph type="ftr" sz="quarter" idx="11"/>
          </p:nvPr>
        </p:nvSpPr>
        <p:spPr>
          <a:xfrm>
            <a:off x="1029110" y="6381328"/>
            <a:ext cx="7647345" cy="340147"/>
          </a:xfrm>
          <a:solidFill>
            <a:srgbClr val="008A3E"/>
          </a:solidFill>
        </p:spPr>
        <p:style>
          <a:lnRef idx="1">
            <a:schemeClr val="accent3"/>
          </a:lnRef>
          <a:fillRef idx="3">
            <a:schemeClr val="accent3"/>
          </a:fillRef>
          <a:effectRef idx="2">
            <a:schemeClr val="accent3"/>
          </a:effectRef>
          <a:fontRef idx="minor">
            <a:schemeClr val="lt1"/>
          </a:fontRef>
        </p:style>
        <p:txBody>
          <a:bodyPr/>
          <a:lstStyle/>
          <a:p>
            <a:r>
              <a:rPr lang="tr-TR" sz="200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Türkiye Süt, Et, Gıda Sanayicileri ve Üreticileri Birliği</a:t>
            </a:r>
            <a:endParaRPr lang="tr-TR" sz="200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5" name="Başlık 4"/>
          <p:cNvSpPr>
            <a:spLocks noGrp="1"/>
          </p:cNvSpPr>
          <p:nvPr>
            <p:ph type="title"/>
          </p:nvPr>
        </p:nvSpPr>
        <p:spPr>
          <a:xfrm>
            <a:off x="611560" y="692696"/>
            <a:ext cx="8085584" cy="648072"/>
          </a:xfrm>
        </p:spPr>
        <p:txBody>
          <a:bodyPr>
            <a:noAutofit/>
          </a:bodyPr>
          <a:lstStyle/>
          <a:p>
            <a:r>
              <a:rPr lang="tr-TR" sz="4000" b="1" dirty="0" smtClean="0"/>
              <a:t>NU –AGE PROJESİNİN AMAÇLARI</a:t>
            </a:r>
            <a:endParaRPr lang="tr-TR" sz="4000" b="1" dirty="0"/>
          </a:p>
        </p:txBody>
      </p:sp>
      <p:sp>
        <p:nvSpPr>
          <p:cNvPr id="2" name="Dikdörtgen 1"/>
          <p:cNvSpPr/>
          <p:nvPr/>
        </p:nvSpPr>
        <p:spPr>
          <a:xfrm>
            <a:off x="611560" y="1700808"/>
            <a:ext cx="8136904" cy="3416320"/>
          </a:xfrm>
          <a:prstGeom prst="rect">
            <a:avLst/>
          </a:prstGeom>
        </p:spPr>
        <p:txBody>
          <a:bodyPr wrap="square">
            <a:spAutoFit/>
          </a:bodyPr>
          <a:lstStyle/>
          <a:p>
            <a:pPr marL="342900" indent="-342900" algn="just">
              <a:buFont typeface="Arial" pitchFamily="34" charset="0"/>
              <a:buChar char="•"/>
            </a:pPr>
            <a:r>
              <a:rPr lang="tr-TR" sz="2400" dirty="0" smtClean="0"/>
              <a:t>5 farklı Avrupa Bölgesinde yaşayan 65-79 yaş arasındaki 1250 sağlıklı yaşlı insanın (yarısı kontrol grubu olmak üzere) tüm diyetlerini yeniden düzenleyerek, bu kişilerin farklı organlarında/sistemlerinde (bağışıklık, kalp ve damar sistemi, kemik, beyin, kas ve bağırsak) meydana gelen fiziksel ve algısal yıkımı önlemek,</a:t>
            </a:r>
          </a:p>
          <a:p>
            <a:pPr marL="342900" indent="-342900" algn="just">
              <a:buFont typeface="Arial" pitchFamily="34" charset="0"/>
              <a:buChar char="•"/>
            </a:pPr>
            <a:r>
              <a:rPr lang="tr-TR" sz="2400" dirty="0" smtClean="0"/>
              <a:t>65 yaş üstü insanlar için oluşturulacak olan beslenme piramidinin, insanların organ ve sistemleri üzerindeki etkilerini incelemek,</a:t>
            </a:r>
          </a:p>
        </p:txBody>
      </p:sp>
      <p:pic>
        <p:nvPicPr>
          <p:cNvPr id="6" name="Picture 2" descr="http://www.nu-age.eu/sources/img/logo_hom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8264" y="4869160"/>
            <a:ext cx="1944216" cy="1438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96688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12 İçerik Yer Tutucusu" descr="SETBİR - YENİ LOGO ALTI YAZILI.jpg"/>
          <p:cNvPicPr>
            <a:picLocks noGrp="1" noChangeAspect="1"/>
          </p:cNvPicPr>
          <p:nvPr>
            <p:ph sz="half" idx="2"/>
          </p:nvPr>
        </p:nvPicPr>
        <p:blipFill>
          <a:blip r:embed="rId3" cstate="print"/>
          <a:stretch>
            <a:fillRect/>
          </a:stretch>
        </p:blipFill>
        <p:spPr>
          <a:xfrm>
            <a:off x="370758" y="6144364"/>
            <a:ext cx="528834" cy="597004"/>
          </a:xfrm>
        </p:spPr>
      </p:pic>
      <p:sp>
        <p:nvSpPr>
          <p:cNvPr id="4" name="3 Altbilgi Yer Tutucusu"/>
          <p:cNvSpPr>
            <a:spLocks noGrp="1" noChangeAspect="1"/>
          </p:cNvSpPr>
          <p:nvPr>
            <p:ph type="ftr" sz="quarter" idx="11"/>
          </p:nvPr>
        </p:nvSpPr>
        <p:spPr>
          <a:xfrm>
            <a:off x="1029110" y="6381328"/>
            <a:ext cx="7647345" cy="340147"/>
          </a:xfrm>
          <a:solidFill>
            <a:srgbClr val="008A3E"/>
          </a:solidFill>
        </p:spPr>
        <p:style>
          <a:lnRef idx="1">
            <a:schemeClr val="accent3"/>
          </a:lnRef>
          <a:fillRef idx="3">
            <a:schemeClr val="accent3"/>
          </a:fillRef>
          <a:effectRef idx="2">
            <a:schemeClr val="accent3"/>
          </a:effectRef>
          <a:fontRef idx="minor">
            <a:schemeClr val="lt1"/>
          </a:fontRef>
        </p:style>
        <p:txBody>
          <a:bodyPr/>
          <a:lstStyle/>
          <a:p>
            <a:r>
              <a:rPr lang="tr-TR" sz="200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Türkiye Süt, Et, Gıda Sanayicileri ve Üreticileri Birliği</a:t>
            </a:r>
            <a:endParaRPr lang="tr-TR" sz="200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5" name="Başlık 4"/>
          <p:cNvSpPr>
            <a:spLocks noGrp="1"/>
          </p:cNvSpPr>
          <p:nvPr>
            <p:ph type="title"/>
          </p:nvPr>
        </p:nvSpPr>
        <p:spPr>
          <a:xfrm>
            <a:off x="637219" y="548680"/>
            <a:ext cx="8085584" cy="648072"/>
          </a:xfrm>
        </p:spPr>
        <p:txBody>
          <a:bodyPr>
            <a:noAutofit/>
          </a:bodyPr>
          <a:lstStyle/>
          <a:p>
            <a:r>
              <a:rPr lang="tr-TR" sz="4000" b="1" dirty="0" smtClean="0"/>
              <a:t>NU –AGE PROJESİNİN AMAÇLARI</a:t>
            </a:r>
            <a:endParaRPr lang="tr-TR" sz="4000" b="1" dirty="0"/>
          </a:p>
        </p:txBody>
      </p:sp>
      <p:sp>
        <p:nvSpPr>
          <p:cNvPr id="2" name="Dikdörtgen 1"/>
          <p:cNvSpPr/>
          <p:nvPr/>
        </p:nvSpPr>
        <p:spPr>
          <a:xfrm>
            <a:off x="586874" y="1556792"/>
            <a:ext cx="8136904" cy="4154984"/>
          </a:xfrm>
          <a:prstGeom prst="rect">
            <a:avLst/>
          </a:prstGeom>
        </p:spPr>
        <p:txBody>
          <a:bodyPr wrap="square">
            <a:spAutoFit/>
          </a:bodyPr>
          <a:lstStyle/>
          <a:p>
            <a:pPr marL="342900" indent="-342900" algn="just">
              <a:buFont typeface="Arial" pitchFamily="34" charset="0"/>
              <a:buChar char="•"/>
            </a:pPr>
            <a:r>
              <a:rPr lang="tr-TR" sz="2400" dirty="0"/>
              <a:t>120 alt gruptan oluşan konularda çalışmalar yaparak tüm diyet etkisinden sorumlu hücresel/moleküler hedefler/mekanizmalar  belirlemek için çalışmalar yapmak</a:t>
            </a:r>
            <a:r>
              <a:rPr lang="tr-TR" sz="2400" dirty="0" smtClean="0"/>
              <a:t>,</a:t>
            </a:r>
          </a:p>
          <a:p>
            <a:pPr marL="342900" indent="-342900" algn="just">
              <a:buFont typeface="Arial" pitchFamily="34" charset="0"/>
              <a:buChar char="•"/>
            </a:pPr>
            <a:r>
              <a:rPr lang="tr-TR" sz="2400" dirty="0" smtClean="0"/>
              <a:t>Diyete yanıt vermede bireysel çeşitliliğin rolünü belirlemek için genetik ve </a:t>
            </a:r>
            <a:r>
              <a:rPr lang="tr-TR" sz="2400" dirty="0" err="1" smtClean="0"/>
              <a:t>epigenetik</a:t>
            </a:r>
            <a:r>
              <a:rPr lang="tr-TR" sz="2400" dirty="0" smtClean="0"/>
              <a:t> çalışmalar yapmak,</a:t>
            </a:r>
          </a:p>
          <a:p>
            <a:pPr marL="342900" indent="-342900" algn="just">
              <a:buFont typeface="Arial" pitchFamily="34" charset="0"/>
              <a:buChar char="•"/>
            </a:pPr>
            <a:r>
              <a:rPr lang="tr-TR" sz="2400" dirty="0" smtClean="0"/>
              <a:t>Bütüncül, kapsamlı bir yaklaşımla tüm verileri analiz etmek.</a:t>
            </a:r>
          </a:p>
          <a:p>
            <a:pPr algn="just"/>
            <a:endParaRPr lang="tr-TR" sz="2400" dirty="0"/>
          </a:p>
          <a:p>
            <a:pPr algn="just"/>
            <a:r>
              <a:rPr lang="tr-TR" sz="2400" dirty="0" smtClean="0"/>
              <a:t>Beslenme müdahalesinin sonuçları, yaşlı insanlar için fonksiyonel gıda prototiplerinin ve geleneksel gıdaların geliştirilmesinde kullanılacaktır.</a:t>
            </a:r>
          </a:p>
          <a:p>
            <a:pPr marL="342900" indent="-342900" algn="just">
              <a:buFont typeface="Arial" pitchFamily="34" charset="0"/>
              <a:buChar char="•"/>
            </a:pPr>
            <a:endParaRPr lang="tr-TR" sz="2400" dirty="0"/>
          </a:p>
        </p:txBody>
      </p:sp>
      <p:pic>
        <p:nvPicPr>
          <p:cNvPr id="6" name="Picture 2" descr="http://www.nu-age.eu/sources/img/logo_hom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8264" y="4994000"/>
            <a:ext cx="1775514" cy="1313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5181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12 İçerik Yer Tutucusu" descr="SETBİR - YENİ LOGO ALTI YAZILI.jpg"/>
          <p:cNvPicPr>
            <a:picLocks noGrp="1" noChangeAspect="1"/>
          </p:cNvPicPr>
          <p:nvPr>
            <p:ph sz="half" idx="2"/>
          </p:nvPr>
        </p:nvPicPr>
        <p:blipFill>
          <a:blip r:embed="rId3" cstate="print"/>
          <a:stretch>
            <a:fillRect/>
          </a:stretch>
        </p:blipFill>
        <p:spPr>
          <a:xfrm>
            <a:off x="370758" y="6144364"/>
            <a:ext cx="528834" cy="597004"/>
          </a:xfrm>
        </p:spPr>
      </p:pic>
      <p:sp>
        <p:nvSpPr>
          <p:cNvPr id="4" name="3 Altbilgi Yer Tutucusu"/>
          <p:cNvSpPr>
            <a:spLocks noGrp="1" noChangeAspect="1"/>
          </p:cNvSpPr>
          <p:nvPr>
            <p:ph type="ftr" sz="quarter" idx="11"/>
          </p:nvPr>
        </p:nvSpPr>
        <p:spPr>
          <a:xfrm>
            <a:off x="1029110" y="6381328"/>
            <a:ext cx="7647345" cy="340147"/>
          </a:xfrm>
          <a:solidFill>
            <a:srgbClr val="008A3E"/>
          </a:solidFill>
        </p:spPr>
        <p:style>
          <a:lnRef idx="1">
            <a:schemeClr val="accent3"/>
          </a:lnRef>
          <a:fillRef idx="3">
            <a:schemeClr val="accent3"/>
          </a:fillRef>
          <a:effectRef idx="2">
            <a:schemeClr val="accent3"/>
          </a:effectRef>
          <a:fontRef idx="minor">
            <a:schemeClr val="lt1"/>
          </a:fontRef>
        </p:style>
        <p:txBody>
          <a:bodyPr/>
          <a:lstStyle/>
          <a:p>
            <a:r>
              <a:rPr lang="tr-TR" sz="200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Türkiye Süt, Et, Gıda Sanayicileri ve Üreticileri Birliği</a:t>
            </a:r>
            <a:endParaRPr lang="tr-TR" sz="200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5" name="Başlık 4"/>
          <p:cNvSpPr>
            <a:spLocks noGrp="1"/>
          </p:cNvSpPr>
          <p:nvPr>
            <p:ph type="title"/>
          </p:nvPr>
        </p:nvSpPr>
        <p:spPr>
          <a:xfrm>
            <a:off x="254224" y="581825"/>
            <a:ext cx="8085584" cy="648072"/>
          </a:xfrm>
        </p:spPr>
        <p:txBody>
          <a:bodyPr>
            <a:noAutofit/>
          </a:bodyPr>
          <a:lstStyle/>
          <a:p>
            <a:r>
              <a:rPr lang="tr-TR" sz="4000" b="1" dirty="0" smtClean="0"/>
              <a:t>NU –AGE PROJESİNİN SONUÇLARI</a:t>
            </a:r>
            <a:endParaRPr lang="tr-TR" sz="4000" b="1" dirty="0"/>
          </a:p>
        </p:txBody>
      </p:sp>
      <p:sp>
        <p:nvSpPr>
          <p:cNvPr id="2" name="Metin kutusu 1"/>
          <p:cNvSpPr txBox="1"/>
          <p:nvPr/>
        </p:nvSpPr>
        <p:spPr>
          <a:xfrm>
            <a:off x="395536" y="1484784"/>
            <a:ext cx="8496944" cy="4154984"/>
          </a:xfrm>
          <a:prstGeom prst="rect">
            <a:avLst/>
          </a:prstGeom>
          <a:noFill/>
        </p:spPr>
        <p:txBody>
          <a:bodyPr wrap="square" rtlCol="0">
            <a:spAutoFit/>
          </a:bodyPr>
          <a:lstStyle/>
          <a:p>
            <a:pPr marL="342900" indent="-342900">
              <a:buFont typeface="Arial" pitchFamily="34" charset="0"/>
              <a:buChar char="•"/>
            </a:pPr>
            <a:r>
              <a:rPr lang="tr-TR" sz="2400" b="1" dirty="0"/>
              <a:t>Analizler için gönüllülerden biyolojik </a:t>
            </a:r>
            <a:r>
              <a:rPr lang="tr-TR" sz="2400" b="1" dirty="0" smtClean="0"/>
              <a:t>numuneler </a:t>
            </a:r>
            <a:r>
              <a:rPr lang="tr-TR" sz="2400" b="1" dirty="0" smtClean="0"/>
              <a:t>toplanmıştır.</a:t>
            </a:r>
            <a:endParaRPr lang="tr-TR" sz="2400" dirty="0"/>
          </a:p>
          <a:p>
            <a:pPr algn="just"/>
            <a:r>
              <a:rPr lang="tr-TR" sz="2400" i="1" dirty="0" smtClean="0"/>
              <a:t>Uyumu </a:t>
            </a:r>
            <a:r>
              <a:rPr lang="tr-TR" sz="2400" i="1" dirty="0"/>
              <a:t>artırmak için, müdahale grubundaki gönüllülere, </a:t>
            </a:r>
            <a:r>
              <a:rPr lang="tr-TR" sz="2400" i="1" dirty="0" smtClean="0"/>
              <a:t>konsorsiyumun </a:t>
            </a:r>
            <a:r>
              <a:rPr lang="tr-TR" sz="2400" i="1" dirty="0"/>
              <a:t>içerisindeki ve dışarıdaki firmalardan </a:t>
            </a:r>
            <a:r>
              <a:rPr lang="tr-TR" sz="2400" i="1" dirty="0" smtClean="0"/>
              <a:t>makarna</a:t>
            </a:r>
            <a:r>
              <a:rPr lang="tr-TR" sz="2400" i="1" dirty="0"/>
              <a:t>, zeytinyağı, margarin, dondurulmuş sebze çorbası, </a:t>
            </a:r>
            <a:r>
              <a:rPr lang="tr-TR" sz="2400" i="1" dirty="0" smtClean="0"/>
              <a:t>düşük </a:t>
            </a:r>
            <a:r>
              <a:rPr lang="tr-TR" sz="2400" i="1" dirty="0"/>
              <a:t>tuzlu/az yağlı peynir ve D vitamini takviyeleri ücretsiz sağlanmıştır</a:t>
            </a:r>
            <a:r>
              <a:rPr lang="tr-TR" sz="2400" i="1" dirty="0" smtClean="0"/>
              <a:t>.</a:t>
            </a:r>
          </a:p>
          <a:p>
            <a:pPr algn="just"/>
            <a:endParaRPr lang="tr-TR" sz="2400" i="1" dirty="0" smtClean="0"/>
          </a:p>
          <a:p>
            <a:pPr marL="342900" indent="-342900" algn="just">
              <a:buFont typeface="Arial" pitchFamily="34" charset="0"/>
              <a:buChar char="•"/>
            </a:pPr>
            <a:r>
              <a:rPr lang="tr-TR" sz="2400" b="1" dirty="0"/>
              <a:t>NU-AGE veri </a:t>
            </a:r>
            <a:r>
              <a:rPr lang="tr-TR" sz="2400" b="1" dirty="0" smtClean="0"/>
              <a:t>tabanı oluşturulmuştur.</a:t>
            </a:r>
          </a:p>
          <a:p>
            <a:pPr algn="just"/>
            <a:r>
              <a:rPr lang="tr-TR" sz="2400" i="1" dirty="0" smtClean="0"/>
              <a:t>Projedeki iş paketlerinden alınan </a:t>
            </a:r>
            <a:r>
              <a:rPr lang="tr-TR" sz="2400" i="1" dirty="0"/>
              <a:t>sonuçların </a:t>
            </a:r>
            <a:r>
              <a:rPr lang="tr-TR" sz="2400" i="1" dirty="0" smtClean="0"/>
              <a:t>yönetimi ve </a:t>
            </a:r>
            <a:r>
              <a:rPr lang="tr-TR" sz="2400" i="1" dirty="0"/>
              <a:t>analizleri doğrultusunda </a:t>
            </a:r>
            <a:r>
              <a:rPr lang="tr-TR" sz="2400" i="1" dirty="0" smtClean="0"/>
              <a:t>NU-AGE </a:t>
            </a:r>
            <a:r>
              <a:rPr lang="tr-TR" sz="2400" i="1" dirty="0"/>
              <a:t>veri tabanı oluşturulmuş ve bilgisayar destekli veri girişi, veri doğrulama dahil olmak üzere veri tabanı modelleme ve testleri geliştirilmiştir. </a:t>
            </a:r>
          </a:p>
        </p:txBody>
      </p:sp>
      <p:pic>
        <p:nvPicPr>
          <p:cNvPr id="6" name="Picture 2" descr="http://www.nu-age.eu/sources/img/logo_hom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2320" y="5513464"/>
            <a:ext cx="1224136" cy="905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79673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12 İçerik Yer Tutucusu" descr="SETBİR - YENİ LOGO ALTI YAZILI.jpg"/>
          <p:cNvPicPr>
            <a:picLocks noGrp="1" noChangeAspect="1"/>
          </p:cNvPicPr>
          <p:nvPr>
            <p:ph sz="half" idx="2"/>
          </p:nvPr>
        </p:nvPicPr>
        <p:blipFill>
          <a:blip r:embed="rId3" cstate="print"/>
          <a:stretch>
            <a:fillRect/>
          </a:stretch>
        </p:blipFill>
        <p:spPr>
          <a:xfrm>
            <a:off x="370758" y="6144364"/>
            <a:ext cx="528834" cy="597004"/>
          </a:xfrm>
        </p:spPr>
      </p:pic>
      <p:sp>
        <p:nvSpPr>
          <p:cNvPr id="4" name="3 Altbilgi Yer Tutucusu"/>
          <p:cNvSpPr>
            <a:spLocks noGrp="1" noChangeAspect="1"/>
          </p:cNvSpPr>
          <p:nvPr>
            <p:ph type="ftr" sz="quarter" idx="11"/>
          </p:nvPr>
        </p:nvSpPr>
        <p:spPr>
          <a:xfrm>
            <a:off x="1029110" y="6381328"/>
            <a:ext cx="7647345" cy="340147"/>
          </a:xfrm>
          <a:solidFill>
            <a:srgbClr val="008A3E"/>
          </a:solidFill>
        </p:spPr>
        <p:style>
          <a:lnRef idx="1">
            <a:schemeClr val="accent3"/>
          </a:lnRef>
          <a:fillRef idx="3">
            <a:schemeClr val="accent3"/>
          </a:fillRef>
          <a:effectRef idx="2">
            <a:schemeClr val="accent3"/>
          </a:effectRef>
          <a:fontRef idx="minor">
            <a:schemeClr val="lt1"/>
          </a:fontRef>
        </p:style>
        <p:txBody>
          <a:bodyPr/>
          <a:lstStyle/>
          <a:p>
            <a:r>
              <a:rPr lang="tr-TR" sz="200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Türkiye Süt, Et, Gıda Sanayicileri ve Üreticileri Birliği</a:t>
            </a:r>
            <a:endParaRPr lang="tr-TR" sz="200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5" name="Başlık 4"/>
          <p:cNvSpPr>
            <a:spLocks noGrp="1"/>
          </p:cNvSpPr>
          <p:nvPr>
            <p:ph type="title"/>
          </p:nvPr>
        </p:nvSpPr>
        <p:spPr>
          <a:xfrm>
            <a:off x="637219" y="548680"/>
            <a:ext cx="8085584" cy="648072"/>
          </a:xfrm>
        </p:spPr>
        <p:txBody>
          <a:bodyPr>
            <a:noAutofit/>
          </a:bodyPr>
          <a:lstStyle/>
          <a:p>
            <a:r>
              <a:rPr lang="tr-TR" sz="4000" b="1" dirty="0" smtClean="0"/>
              <a:t>NU –AGE PROJESİNİN SONUÇLARI</a:t>
            </a:r>
            <a:endParaRPr lang="tr-TR" sz="4000" b="1" dirty="0"/>
          </a:p>
        </p:txBody>
      </p:sp>
      <p:sp>
        <p:nvSpPr>
          <p:cNvPr id="2" name="Metin kutusu 1"/>
          <p:cNvSpPr txBox="1"/>
          <p:nvPr/>
        </p:nvSpPr>
        <p:spPr>
          <a:xfrm>
            <a:off x="662506" y="1556792"/>
            <a:ext cx="8064896" cy="3416320"/>
          </a:xfrm>
          <a:prstGeom prst="rect">
            <a:avLst/>
          </a:prstGeom>
          <a:noFill/>
        </p:spPr>
        <p:txBody>
          <a:bodyPr wrap="square" rtlCol="0">
            <a:spAutoFit/>
          </a:bodyPr>
          <a:lstStyle/>
          <a:p>
            <a:pPr marL="342900" indent="-342900" algn="just">
              <a:buFont typeface="Arial" pitchFamily="34" charset="0"/>
              <a:buChar char="•"/>
            </a:pPr>
            <a:r>
              <a:rPr lang="tr-TR" sz="2400" dirty="0"/>
              <a:t>Avrupa'da yaşlılarda gıda tercihlerinde belirleyici faktörün  </a:t>
            </a:r>
            <a:r>
              <a:rPr lang="tr-TR" sz="2400" dirty="0" err="1"/>
              <a:t>sosyo</a:t>
            </a:r>
            <a:r>
              <a:rPr lang="tr-TR" sz="2400" dirty="0"/>
              <a:t>-ekonomik faktör olduğuna ilişkin ilk sonuçlarını yayınlamıştır (Irz et al., </a:t>
            </a:r>
            <a:r>
              <a:rPr lang="tr-TR" sz="2400" dirty="0" err="1"/>
              <a:t>Public</a:t>
            </a:r>
            <a:r>
              <a:rPr lang="tr-TR" sz="2400" dirty="0"/>
              <a:t> </a:t>
            </a:r>
            <a:r>
              <a:rPr lang="tr-TR" sz="2400" dirty="0" err="1"/>
              <a:t>Health</a:t>
            </a:r>
            <a:r>
              <a:rPr lang="tr-TR" sz="2400" dirty="0"/>
              <a:t> </a:t>
            </a:r>
            <a:r>
              <a:rPr lang="tr-TR" sz="2400" dirty="0" err="1"/>
              <a:t>Nutrition</a:t>
            </a:r>
            <a:r>
              <a:rPr lang="tr-TR" sz="2400" dirty="0"/>
              <a:t> </a:t>
            </a:r>
            <a:r>
              <a:rPr lang="tr-TR" sz="2400" dirty="0" err="1"/>
              <a:t>J</a:t>
            </a:r>
            <a:r>
              <a:rPr lang="tr-TR" sz="2400" dirty="0" err="1" smtClean="0"/>
              <a:t>ournal</a:t>
            </a:r>
            <a:r>
              <a:rPr lang="tr-TR" sz="2400" dirty="0"/>
              <a:t>, 2013). </a:t>
            </a:r>
            <a:endParaRPr lang="tr-TR" sz="2400" dirty="0" smtClean="0"/>
          </a:p>
          <a:p>
            <a:pPr marL="342900" indent="-342900" algn="just">
              <a:buFont typeface="Arial" pitchFamily="34" charset="0"/>
              <a:buChar char="•"/>
            </a:pPr>
            <a:r>
              <a:rPr lang="tr-TR" sz="2400" dirty="0" smtClean="0"/>
              <a:t>Gıda </a:t>
            </a:r>
            <a:r>
              <a:rPr lang="tr-TR" sz="2400" dirty="0"/>
              <a:t>tercihleri ile ilgili sonuçlar, "</a:t>
            </a:r>
            <a:r>
              <a:rPr lang="tr-TR" sz="2400" dirty="0" err="1"/>
              <a:t>Appetite</a:t>
            </a:r>
            <a:r>
              <a:rPr lang="tr-TR" sz="2400" dirty="0"/>
              <a:t>" isimli dergide yayınlanmıştır. </a:t>
            </a:r>
            <a:endParaRPr lang="tr-TR" sz="2400" dirty="0" smtClean="0"/>
          </a:p>
          <a:p>
            <a:pPr marL="342900" indent="-342900" algn="just">
              <a:buFont typeface="Arial" pitchFamily="34" charset="0"/>
              <a:buChar char="•"/>
            </a:pPr>
            <a:r>
              <a:rPr lang="tr-TR" sz="2400" dirty="0" smtClean="0"/>
              <a:t>Bunlara </a:t>
            </a:r>
            <a:r>
              <a:rPr lang="tr-TR" sz="2400" dirty="0"/>
              <a:t>ilave olarak, beslenme davranışları ve sağlıkla ilgili bilgilere karşı yaşlı tüketicilerin algıları konusunda 278 gönüllü üzerinde bir anket gerçekleştirilmiştir</a:t>
            </a:r>
            <a:r>
              <a:rPr lang="tr-TR" sz="2400" dirty="0" smtClean="0"/>
              <a:t>.</a:t>
            </a:r>
          </a:p>
        </p:txBody>
      </p:sp>
      <p:pic>
        <p:nvPicPr>
          <p:cNvPr id="6" name="Picture 2" descr="http://www.nu-age.eu/sources/img/logo_hom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8264" y="4869160"/>
            <a:ext cx="1944216" cy="1438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88841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12 İçerik Yer Tutucusu" descr="SETBİR - YENİ LOGO ALTI YAZILI.jpg"/>
          <p:cNvPicPr>
            <a:picLocks noGrp="1" noChangeAspect="1"/>
          </p:cNvPicPr>
          <p:nvPr>
            <p:ph sz="half" idx="2"/>
          </p:nvPr>
        </p:nvPicPr>
        <p:blipFill>
          <a:blip r:embed="rId3" cstate="print"/>
          <a:stretch>
            <a:fillRect/>
          </a:stretch>
        </p:blipFill>
        <p:spPr>
          <a:xfrm>
            <a:off x="370758" y="6144364"/>
            <a:ext cx="528834" cy="597004"/>
          </a:xfrm>
        </p:spPr>
      </p:pic>
      <p:sp>
        <p:nvSpPr>
          <p:cNvPr id="4" name="3 Altbilgi Yer Tutucusu"/>
          <p:cNvSpPr>
            <a:spLocks noGrp="1" noChangeAspect="1"/>
          </p:cNvSpPr>
          <p:nvPr>
            <p:ph type="ftr" sz="quarter" idx="11"/>
          </p:nvPr>
        </p:nvSpPr>
        <p:spPr>
          <a:xfrm>
            <a:off x="1029110" y="6381328"/>
            <a:ext cx="7647345" cy="340147"/>
          </a:xfrm>
          <a:solidFill>
            <a:srgbClr val="008A3E"/>
          </a:solidFill>
        </p:spPr>
        <p:style>
          <a:lnRef idx="1">
            <a:schemeClr val="accent3"/>
          </a:lnRef>
          <a:fillRef idx="3">
            <a:schemeClr val="accent3"/>
          </a:fillRef>
          <a:effectRef idx="2">
            <a:schemeClr val="accent3"/>
          </a:effectRef>
          <a:fontRef idx="minor">
            <a:schemeClr val="lt1"/>
          </a:fontRef>
        </p:style>
        <p:txBody>
          <a:bodyPr/>
          <a:lstStyle/>
          <a:p>
            <a:r>
              <a:rPr lang="tr-TR" sz="200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Türkiye Süt, Et, Gıda Sanayicileri ve Üreticileri Birliği</a:t>
            </a:r>
            <a:endParaRPr lang="tr-TR" sz="200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5" name="Başlık 4"/>
          <p:cNvSpPr>
            <a:spLocks noGrp="1"/>
          </p:cNvSpPr>
          <p:nvPr>
            <p:ph type="title"/>
          </p:nvPr>
        </p:nvSpPr>
        <p:spPr>
          <a:xfrm>
            <a:off x="637219" y="548680"/>
            <a:ext cx="8085584" cy="648072"/>
          </a:xfrm>
        </p:spPr>
        <p:txBody>
          <a:bodyPr>
            <a:noAutofit/>
          </a:bodyPr>
          <a:lstStyle/>
          <a:p>
            <a:r>
              <a:rPr lang="tr-TR" sz="4000" b="1" dirty="0" smtClean="0"/>
              <a:t>NU –AGE PROJESİNİN SONUÇLARI</a:t>
            </a:r>
            <a:endParaRPr lang="tr-TR" sz="4000" b="1" dirty="0"/>
          </a:p>
        </p:txBody>
      </p:sp>
      <p:sp>
        <p:nvSpPr>
          <p:cNvPr id="2" name="Metin kutusu 1"/>
          <p:cNvSpPr txBox="1"/>
          <p:nvPr/>
        </p:nvSpPr>
        <p:spPr>
          <a:xfrm>
            <a:off x="608039" y="1556792"/>
            <a:ext cx="8064896" cy="3785652"/>
          </a:xfrm>
          <a:prstGeom prst="rect">
            <a:avLst/>
          </a:prstGeom>
          <a:noFill/>
        </p:spPr>
        <p:txBody>
          <a:bodyPr wrap="square" rtlCol="0">
            <a:spAutoFit/>
          </a:bodyPr>
          <a:lstStyle/>
          <a:p>
            <a:pPr algn="just"/>
            <a:r>
              <a:rPr lang="tr-TR" sz="2400" dirty="0" smtClean="0"/>
              <a:t>Proje Ortağı KOBİ’ler, NU-AGE kapsamında yaşlı insanların beslenmesine uygun gıda prototipleri geliştirmişlerdir. Geliştirilen ürünler;</a:t>
            </a:r>
          </a:p>
          <a:p>
            <a:pPr algn="just"/>
            <a:endParaRPr lang="tr-TR" sz="2400" dirty="0" smtClean="0"/>
          </a:p>
          <a:p>
            <a:pPr marL="342900" indent="-342900" algn="just">
              <a:buFont typeface="Arial" pitchFamily="34" charset="0"/>
              <a:buChar char="•"/>
            </a:pPr>
            <a:r>
              <a:rPr lang="tr-TR" sz="2400" dirty="0"/>
              <a:t>S</a:t>
            </a:r>
            <a:r>
              <a:rPr lang="tr-TR" sz="2400" dirty="0" smtClean="0"/>
              <a:t>ebzeli ve ekşi kremalı sos</a:t>
            </a:r>
          </a:p>
          <a:p>
            <a:pPr marL="342900" indent="-342900" algn="just">
              <a:buFont typeface="Arial" pitchFamily="34" charset="0"/>
              <a:buChar char="•"/>
            </a:pPr>
            <a:r>
              <a:rPr lang="tr-TR" sz="2400" dirty="0"/>
              <a:t>V</a:t>
            </a:r>
            <a:r>
              <a:rPr lang="tr-TR" sz="2400" dirty="0" smtClean="0"/>
              <a:t>itamin, mineral ve ginseng ilaveli UHT süt,</a:t>
            </a:r>
          </a:p>
          <a:p>
            <a:pPr marL="342900" indent="-342900" algn="just">
              <a:buFont typeface="Arial" pitchFamily="34" charset="0"/>
              <a:buChar char="•"/>
            </a:pPr>
            <a:r>
              <a:rPr lang="tr-TR" sz="2400" dirty="0" smtClean="0"/>
              <a:t>Yağı azaltılmış, tuzsuz kaşar peyniri,</a:t>
            </a:r>
          </a:p>
          <a:p>
            <a:pPr marL="342900" indent="-342900" algn="just">
              <a:buFont typeface="Arial" pitchFamily="34" charset="0"/>
              <a:buChar char="•"/>
            </a:pPr>
            <a:r>
              <a:rPr lang="tr-TR" sz="2400" dirty="0" smtClean="0"/>
              <a:t>Yağı azaltılmış ve zeytinyağı ilaveli yoğurt,</a:t>
            </a:r>
          </a:p>
          <a:p>
            <a:pPr marL="342900" indent="-342900" algn="just">
              <a:buFont typeface="Arial" pitchFamily="34" charset="0"/>
              <a:buChar char="•"/>
            </a:pPr>
            <a:r>
              <a:rPr lang="tr-TR" sz="2400" dirty="0" smtClean="0"/>
              <a:t>Arpalı ve </a:t>
            </a:r>
            <a:r>
              <a:rPr lang="tr-TR" sz="2400" dirty="0" smtClean="0"/>
              <a:t>beta-</a:t>
            </a:r>
            <a:r>
              <a:rPr lang="tr-TR" sz="2400" dirty="0" err="1" smtClean="0"/>
              <a:t>glukan</a:t>
            </a:r>
            <a:r>
              <a:rPr lang="tr-TR" sz="2400" dirty="0" smtClean="0"/>
              <a:t> </a:t>
            </a:r>
            <a:r>
              <a:rPr lang="tr-TR" sz="2400" dirty="0" smtClean="0"/>
              <a:t>açısından zenginleştirilmiş ekmek,</a:t>
            </a:r>
          </a:p>
          <a:p>
            <a:pPr marL="342900" indent="-342900" algn="just">
              <a:buFont typeface="Arial" pitchFamily="34" charset="0"/>
              <a:buChar char="•"/>
            </a:pPr>
            <a:r>
              <a:rPr lang="tr-TR" sz="2400" dirty="0" smtClean="0"/>
              <a:t>Az yağlı ve kesimi kolay kırmızı et</a:t>
            </a:r>
          </a:p>
        </p:txBody>
      </p:sp>
      <p:pic>
        <p:nvPicPr>
          <p:cNvPr id="6" name="Picture 2" descr="http://www.nu-age.eu/sources/img/logo_hom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8264" y="4869160"/>
            <a:ext cx="1944216" cy="1438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39546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12 İçerik Yer Tutucusu" descr="SETBİR - YENİ LOGO ALTI YAZILI.jpg"/>
          <p:cNvPicPr>
            <a:picLocks noGrp="1" noChangeAspect="1"/>
          </p:cNvPicPr>
          <p:nvPr>
            <p:ph sz="half" idx="2"/>
          </p:nvPr>
        </p:nvPicPr>
        <p:blipFill>
          <a:blip r:embed="rId3" cstate="print"/>
          <a:stretch>
            <a:fillRect/>
          </a:stretch>
        </p:blipFill>
        <p:spPr>
          <a:xfrm>
            <a:off x="370758" y="6144364"/>
            <a:ext cx="528834" cy="597004"/>
          </a:xfrm>
        </p:spPr>
      </p:pic>
      <p:sp>
        <p:nvSpPr>
          <p:cNvPr id="4" name="3 Altbilgi Yer Tutucusu"/>
          <p:cNvSpPr>
            <a:spLocks noGrp="1" noChangeAspect="1"/>
          </p:cNvSpPr>
          <p:nvPr>
            <p:ph type="ftr" sz="quarter" idx="11"/>
          </p:nvPr>
        </p:nvSpPr>
        <p:spPr>
          <a:xfrm>
            <a:off x="1029110" y="6381328"/>
            <a:ext cx="7647345" cy="340147"/>
          </a:xfrm>
          <a:solidFill>
            <a:srgbClr val="008A3E"/>
          </a:solidFill>
        </p:spPr>
        <p:style>
          <a:lnRef idx="1">
            <a:schemeClr val="accent3"/>
          </a:lnRef>
          <a:fillRef idx="3">
            <a:schemeClr val="accent3"/>
          </a:fillRef>
          <a:effectRef idx="2">
            <a:schemeClr val="accent3"/>
          </a:effectRef>
          <a:fontRef idx="minor">
            <a:schemeClr val="lt1"/>
          </a:fontRef>
        </p:style>
        <p:txBody>
          <a:bodyPr/>
          <a:lstStyle/>
          <a:p>
            <a:r>
              <a:rPr lang="tr-TR" sz="200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Türkiye Süt, Et, Gıda Sanayicileri ve Üreticileri Birliği</a:t>
            </a:r>
            <a:endParaRPr lang="tr-TR" sz="200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2" name="Metin kutusu 1"/>
          <p:cNvSpPr txBox="1"/>
          <p:nvPr/>
        </p:nvSpPr>
        <p:spPr>
          <a:xfrm>
            <a:off x="467544" y="908720"/>
            <a:ext cx="8064896" cy="2646878"/>
          </a:xfrm>
          <a:prstGeom prst="rect">
            <a:avLst/>
          </a:prstGeom>
          <a:noFill/>
        </p:spPr>
        <p:txBody>
          <a:bodyPr wrap="square" rtlCol="0">
            <a:spAutoFit/>
          </a:bodyPr>
          <a:lstStyle/>
          <a:p>
            <a:pPr marL="342900" indent="-342900" algn="just">
              <a:buFont typeface="Arial" pitchFamily="34" charset="0"/>
              <a:buChar char="•"/>
            </a:pPr>
            <a:r>
              <a:rPr lang="tr-TR" sz="4000" dirty="0" smtClean="0"/>
              <a:t>Detaylı bilgi için:</a:t>
            </a:r>
          </a:p>
          <a:p>
            <a:pPr algn="just"/>
            <a:endParaRPr lang="tr-TR" sz="4000" dirty="0" smtClean="0"/>
          </a:p>
          <a:p>
            <a:pPr algn="ctr"/>
            <a:r>
              <a:rPr lang="tr-TR" sz="5400" dirty="0" smtClean="0">
                <a:hlinkClick r:id="rId4"/>
              </a:rPr>
              <a:t>http</a:t>
            </a:r>
            <a:r>
              <a:rPr lang="tr-TR" sz="5400" dirty="0">
                <a:hlinkClick r:id="rId4"/>
              </a:rPr>
              <a:t>://www.nu-age.eu</a:t>
            </a:r>
            <a:r>
              <a:rPr lang="tr-TR" sz="5400" dirty="0" smtClean="0">
                <a:hlinkClick r:id="rId4"/>
              </a:rPr>
              <a:t>/</a:t>
            </a:r>
            <a:r>
              <a:rPr lang="tr-TR" sz="5400" dirty="0" smtClean="0"/>
              <a:t> </a:t>
            </a:r>
            <a:endParaRPr lang="tr-TR" sz="4000" dirty="0" smtClean="0"/>
          </a:p>
          <a:p>
            <a:pPr algn="just"/>
            <a:endParaRPr lang="tr-TR" sz="3200" dirty="0"/>
          </a:p>
        </p:txBody>
      </p:sp>
      <p:pic>
        <p:nvPicPr>
          <p:cNvPr id="1026" name="Picture 2" descr="http://www.nu-age.eu/sources/img/logo_hom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35796" y="3573016"/>
            <a:ext cx="3528392" cy="2611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8473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12 İçerik Yer Tutucusu" descr="SETBİR - YENİ LOGO ALTI YAZILI.jpg"/>
          <p:cNvPicPr>
            <a:picLocks noGrp="1" noChangeAspect="1"/>
          </p:cNvPicPr>
          <p:nvPr>
            <p:ph sz="half" idx="2"/>
          </p:nvPr>
        </p:nvPicPr>
        <p:blipFill>
          <a:blip r:embed="rId3" cstate="print"/>
          <a:stretch>
            <a:fillRect/>
          </a:stretch>
        </p:blipFill>
        <p:spPr>
          <a:xfrm>
            <a:off x="370758" y="6144364"/>
            <a:ext cx="528834" cy="597004"/>
          </a:xfrm>
        </p:spPr>
      </p:pic>
      <p:pic>
        <p:nvPicPr>
          <p:cNvPr id="2050" name="Picture 2" descr="C:\Users\setbir\Desktop\Önemli\setbir logo 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1720" y="488646"/>
            <a:ext cx="4975690" cy="5616624"/>
          </a:xfrm>
          <a:prstGeom prst="rect">
            <a:avLst/>
          </a:prstGeom>
          <a:noFill/>
          <a:extLst>
            <a:ext uri="{909E8E84-426E-40DD-AFC4-6F175D3DCCD1}">
              <a14:hiddenFill xmlns:a14="http://schemas.microsoft.com/office/drawing/2010/main">
                <a:solidFill>
                  <a:srgbClr val="FFFFFF"/>
                </a:solidFill>
              </a14:hiddenFill>
            </a:ext>
          </a:extLst>
        </p:spPr>
      </p:pic>
      <p:sp>
        <p:nvSpPr>
          <p:cNvPr id="5" name="3 Altbilgi Yer Tutucusu"/>
          <p:cNvSpPr>
            <a:spLocks noGrp="1" noChangeAspect="1"/>
          </p:cNvSpPr>
          <p:nvPr>
            <p:ph type="ftr" sz="quarter" idx="11"/>
          </p:nvPr>
        </p:nvSpPr>
        <p:spPr>
          <a:xfrm>
            <a:off x="1029110" y="6381328"/>
            <a:ext cx="7647345" cy="340147"/>
          </a:xfrm>
          <a:solidFill>
            <a:srgbClr val="008A3E"/>
          </a:solidFill>
        </p:spPr>
        <p:style>
          <a:lnRef idx="1">
            <a:schemeClr val="accent3"/>
          </a:lnRef>
          <a:fillRef idx="3">
            <a:schemeClr val="accent3"/>
          </a:fillRef>
          <a:effectRef idx="2">
            <a:schemeClr val="accent3"/>
          </a:effectRef>
          <a:fontRef idx="minor">
            <a:schemeClr val="lt1"/>
          </a:fontRef>
        </p:style>
        <p:txBody>
          <a:bodyPr/>
          <a:lstStyle/>
          <a:p>
            <a:r>
              <a:rPr lang="tr-TR" sz="200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Türkiye Süt, Et, Gıda Sanayicileri ve Üreticileri Birliği</a:t>
            </a:r>
            <a:endParaRPr lang="tr-TR" sz="200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32975576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12 İçerik Yer Tutucusu" descr="SETBİR - YENİ LOGO ALTI YAZILI.jpg"/>
          <p:cNvPicPr>
            <a:picLocks noGrp="1" noChangeAspect="1"/>
          </p:cNvPicPr>
          <p:nvPr>
            <p:ph sz="half" idx="2"/>
          </p:nvPr>
        </p:nvPicPr>
        <p:blipFill>
          <a:blip r:embed="rId3" cstate="print"/>
          <a:stretch>
            <a:fillRect/>
          </a:stretch>
        </p:blipFill>
        <p:spPr>
          <a:xfrm>
            <a:off x="370758" y="6144364"/>
            <a:ext cx="528834" cy="597004"/>
          </a:xfrm>
        </p:spPr>
      </p:pic>
      <p:sp>
        <p:nvSpPr>
          <p:cNvPr id="4" name="3 Altbilgi Yer Tutucusu"/>
          <p:cNvSpPr>
            <a:spLocks noGrp="1" noChangeAspect="1"/>
          </p:cNvSpPr>
          <p:nvPr>
            <p:ph type="ftr" sz="quarter" idx="11"/>
          </p:nvPr>
        </p:nvSpPr>
        <p:spPr>
          <a:xfrm>
            <a:off x="1029110" y="6381328"/>
            <a:ext cx="7647345" cy="340147"/>
          </a:xfrm>
          <a:solidFill>
            <a:srgbClr val="008A3E"/>
          </a:solidFill>
        </p:spPr>
        <p:style>
          <a:lnRef idx="1">
            <a:schemeClr val="accent3"/>
          </a:lnRef>
          <a:fillRef idx="3">
            <a:schemeClr val="accent3"/>
          </a:fillRef>
          <a:effectRef idx="2">
            <a:schemeClr val="accent3"/>
          </a:effectRef>
          <a:fontRef idx="minor">
            <a:schemeClr val="lt1"/>
          </a:fontRef>
        </p:style>
        <p:txBody>
          <a:bodyPr/>
          <a:lstStyle/>
          <a:p>
            <a:r>
              <a:rPr lang="tr-TR" sz="200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Türkiye Süt, Et, Gıda Sanayicileri ve Üreticileri Birliği</a:t>
            </a:r>
            <a:endParaRPr lang="tr-TR" sz="200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5" name="Başlık 4"/>
          <p:cNvSpPr>
            <a:spLocks noGrp="1"/>
          </p:cNvSpPr>
          <p:nvPr>
            <p:ph type="title"/>
          </p:nvPr>
        </p:nvSpPr>
        <p:spPr>
          <a:xfrm>
            <a:off x="611560" y="908720"/>
            <a:ext cx="8085584" cy="360040"/>
          </a:xfrm>
        </p:spPr>
        <p:txBody>
          <a:bodyPr>
            <a:noAutofit/>
          </a:bodyPr>
          <a:lstStyle/>
          <a:p>
            <a:r>
              <a:rPr lang="tr-TR" sz="4000" b="1" dirty="0" smtClean="0"/>
              <a:t>SETBİR’İN GÖREV ALDIĞI PROJELER</a:t>
            </a:r>
            <a:endParaRPr lang="tr-TR" sz="4000" b="1" dirty="0"/>
          </a:p>
        </p:txBody>
      </p:sp>
      <p:sp>
        <p:nvSpPr>
          <p:cNvPr id="3" name="Dikdörtgen 2"/>
          <p:cNvSpPr/>
          <p:nvPr/>
        </p:nvSpPr>
        <p:spPr>
          <a:xfrm>
            <a:off x="683568" y="2060848"/>
            <a:ext cx="7704856" cy="2677656"/>
          </a:xfrm>
          <a:prstGeom prst="rect">
            <a:avLst/>
          </a:prstGeom>
        </p:spPr>
        <p:txBody>
          <a:bodyPr wrap="square">
            <a:spAutoFit/>
          </a:bodyPr>
          <a:lstStyle/>
          <a:p>
            <a:pPr algn="just"/>
            <a:r>
              <a:rPr lang="tr-TR" sz="2800" dirty="0" smtClean="0"/>
              <a:t>12 </a:t>
            </a:r>
            <a:r>
              <a:rPr lang="tr-TR" sz="2800" dirty="0"/>
              <a:t>AB üyesi ülkenin </a:t>
            </a:r>
            <a:r>
              <a:rPr lang="tr-TR" sz="2800" dirty="0" smtClean="0"/>
              <a:t>gıda </a:t>
            </a:r>
            <a:r>
              <a:rPr lang="tr-TR" sz="2800" dirty="0"/>
              <a:t>federasyonlarının oluşturduğu ve </a:t>
            </a:r>
            <a:r>
              <a:rPr lang="tr-TR" sz="2800" dirty="0" err="1" smtClean="0"/>
              <a:t>SETBİR’in</a:t>
            </a:r>
            <a:r>
              <a:rPr lang="tr-TR" sz="2800" dirty="0" smtClean="0"/>
              <a:t> </a:t>
            </a:r>
            <a:r>
              <a:rPr lang="tr-TR" sz="2800" dirty="0"/>
              <a:t>2003 yılında dahil olduğu SPES (Spread </a:t>
            </a:r>
            <a:r>
              <a:rPr lang="tr-TR" sz="2800" dirty="0" err="1"/>
              <a:t>European</a:t>
            </a:r>
            <a:r>
              <a:rPr lang="tr-TR" sz="2800" dirty="0"/>
              <a:t> </a:t>
            </a:r>
            <a:r>
              <a:rPr lang="tr-TR" sz="2800" dirty="0" err="1"/>
              <a:t>Safety</a:t>
            </a:r>
            <a:r>
              <a:rPr lang="tr-TR" sz="2800" dirty="0"/>
              <a:t>) Konsorsiyumu Avrupa Birliği 6. Çerçeve Programı kapsamında çeşitli projeler yürütmüş, şu an da 7. çerçeve programı kapsamında projeler yürütmektedir. </a:t>
            </a:r>
          </a:p>
        </p:txBody>
      </p:sp>
      <p:pic>
        <p:nvPicPr>
          <p:cNvPr id="6" name="Picture 2" descr="http://www.nu-age.eu/sources/img/logo_hom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8264" y="4869160"/>
            <a:ext cx="1944216" cy="1438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06916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12 İçerik Yer Tutucusu" descr="SETBİR - YENİ LOGO ALTI YAZILI.jpg"/>
          <p:cNvPicPr>
            <a:picLocks noGrp="1" noChangeAspect="1"/>
          </p:cNvPicPr>
          <p:nvPr>
            <p:ph sz="half" idx="2"/>
          </p:nvPr>
        </p:nvPicPr>
        <p:blipFill>
          <a:blip r:embed="rId3" cstate="print"/>
          <a:stretch>
            <a:fillRect/>
          </a:stretch>
        </p:blipFill>
        <p:spPr>
          <a:xfrm>
            <a:off x="370758" y="6144364"/>
            <a:ext cx="528834" cy="597004"/>
          </a:xfrm>
        </p:spPr>
      </p:pic>
      <p:sp>
        <p:nvSpPr>
          <p:cNvPr id="4" name="3 Altbilgi Yer Tutucusu"/>
          <p:cNvSpPr>
            <a:spLocks noGrp="1" noChangeAspect="1"/>
          </p:cNvSpPr>
          <p:nvPr>
            <p:ph type="ftr" sz="quarter" idx="11"/>
          </p:nvPr>
        </p:nvSpPr>
        <p:spPr>
          <a:xfrm>
            <a:off x="1029110" y="6381328"/>
            <a:ext cx="7647345" cy="340147"/>
          </a:xfrm>
          <a:solidFill>
            <a:srgbClr val="008A3E"/>
          </a:solidFill>
        </p:spPr>
        <p:style>
          <a:lnRef idx="1">
            <a:schemeClr val="accent3"/>
          </a:lnRef>
          <a:fillRef idx="3">
            <a:schemeClr val="accent3"/>
          </a:fillRef>
          <a:effectRef idx="2">
            <a:schemeClr val="accent3"/>
          </a:effectRef>
          <a:fontRef idx="minor">
            <a:schemeClr val="lt1"/>
          </a:fontRef>
        </p:style>
        <p:txBody>
          <a:bodyPr/>
          <a:lstStyle/>
          <a:p>
            <a:r>
              <a:rPr lang="tr-TR" sz="200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Türkiye Süt, Et, Gıda Sanayicileri ve Üreticileri Birliği</a:t>
            </a:r>
            <a:endParaRPr lang="tr-TR" sz="200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5" name="Başlık 4"/>
          <p:cNvSpPr>
            <a:spLocks noGrp="1"/>
          </p:cNvSpPr>
          <p:nvPr>
            <p:ph type="title"/>
          </p:nvPr>
        </p:nvSpPr>
        <p:spPr>
          <a:xfrm>
            <a:off x="395536" y="404664"/>
            <a:ext cx="8085584" cy="360040"/>
          </a:xfrm>
        </p:spPr>
        <p:txBody>
          <a:bodyPr>
            <a:noAutofit/>
          </a:bodyPr>
          <a:lstStyle/>
          <a:p>
            <a:r>
              <a:rPr lang="tr-TR" sz="4000" b="1" dirty="0" smtClean="0"/>
              <a:t>SETBİR’İN GÖREV ALDIĞI PROJELER</a:t>
            </a:r>
            <a:endParaRPr lang="tr-TR" sz="4000" b="1" dirty="0"/>
          </a:p>
        </p:txBody>
      </p:sp>
      <p:sp>
        <p:nvSpPr>
          <p:cNvPr id="3" name="Dikdörtgen 2"/>
          <p:cNvSpPr/>
          <p:nvPr/>
        </p:nvSpPr>
        <p:spPr>
          <a:xfrm>
            <a:off x="395536" y="2348880"/>
            <a:ext cx="7704856" cy="954107"/>
          </a:xfrm>
          <a:prstGeom prst="rect">
            <a:avLst/>
          </a:prstGeom>
        </p:spPr>
        <p:txBody>
          <a:bodyPr wrap="square">
            <a:spAutoFit/>
          </a:bodyPr>
          <a:lstStyle/>
          <a:p>
            <a:endParaRPr lang="tr-TR" sz="2800" dirty="0" smtClean="0"/>
          </a:p>
          <a:p>
            <a:endParaRPr lang="tr-TR" sz="2800" dirty="0"/>
          </a:p>
        </p:txBody>
      </p:sp>
      <p:sp>
        <p:nvSpPr>
          <p:cNvPr id="2" name="Metin kutusu 1"/>
          <p:cNvSpPr txBox="1"/>
          <p:nvPr/>
        </p:nvSpPr>
        <p:spPr>
          <a:xfrm>
            <a:off x="611560" y="886941"/>
            <a:ext cx="7632848" cy="4832092"/>
          </a:xfrm>
          <a:prstGeom prst="rect">
            <a:avLst/>
          </a:prstGeom>
          <a:noFill/>
        </p:spPr>
        <p:txBody>
          <a:bodyPr wrap="square" rtlCol="0">
            <a:spAutoFit/>
          </a:bodyPr>
          <a:lstStyle/>
          <a:p>
            <a:pPr algn="just"/>
            <a:r>
              <a:rPr lang="tr-TR" sz="2800" dirty="0"/>
              <a:t>SETBİR, SPES GEIE konsorsiyumu dahilinde her aşamasında etkin olarak görev yaptığı pek çok projede koordinasyon, üye komitesi üyeliği, bilimsel komite üyeliği yanında iş paketlerinin yürütülmesi görevlerini üstlenmiştir</a:t>
            </a:r>
            <a:r>
              <a:rPr lang="tr-TR" sz="2800" dirty="0" smtClean="0"/>
              <a:t>.</a:t>
            </a:r>
          </a:p>
          <a:p>
            <a:pPr algn="just"/>
            <a:endParaRPr lang="tr-TR" sz="2800" dirty="0" smtClean="0"/>
          </a:p>
          <a:p>
            <a:pPr algn="just"/>
            <a:r>
              <a:rPr lang="tr-TR" sz="2800" dirty="0" smtClean="0"/>
              <a:t>Bunun </a:t>
            </a:r>
            <a:r>
              <a:rPr lang="tr-TR" sz="2800" dirty="0"/>
              <a:t>dışında SETBİR, SPES GEIE konsorsiyumu haricinde de bir çok 7. çerçeve programı projesinde proje ortağı ve iş paketi yürütücüsü olarak görev almıştır. </a:t>
            </a:r>
            <a:endParaRPr lang="tr-TR" sz="2800" dirty="0" smtClean="0"/>
          </a:p>
          <a:p>
            <a:pPr algn="just"/>
            <a:endParaRPr lang="tr-TR" sz="2800" dirty="0"/>
          </a:p>
        </p:txBody>
      </p:sp>
      <p:pic>
        <p:nvPicPr>
          <p:cNvPr id="7" name="Picture 2" descr="http://www.nu-age.eu/sources/img/logo_hom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8264" y="4869160"/>
            <a:ext cx="1944216" cy="1438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54757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12 İçerik Yer Tutucusu" descr="SETBİR - YENİ LOGO ALTI YAZILI.jpg"/>
          <p:cNvPicPr>
            <a:picLocks noGrp="1" noChangeAspect="1"/>
          </p:cNvPicPr>
          <p:nvPr>
            <p:ph sz="half" idx="2"/>
          </p:nvPr>
        </p:nvPicPr>
        <p:blipFill>
          <a:blip r:embed="rId3" cstate="print"/>
          <a:stretch>
            <a:fillRect/>
          </a:stretch>
        </p:blipFill>
        <p:spPr>
          <a:xfrm>
            <a:off x="370758" y="6144364"/>
            <a:ext cx="528834" cy="597004"/>
          </a:xfrm>
        </p:spPr>
      </p:pic>
      <p:sp>
        <p:nvSpPr>
          <p:cNvPr id="4" name="3 Altbilgi Yer Tutucusu"/>
          <p:cNvSpPr>
            <a:spLocks noGrp="1" noChangeAspect="1"/>
          </p:cNvSpPr>
          <p:nvPr>
            <p:ph type="ftr" sz="quarter" idx="11"/>
          </p:nvPr>
        </p:nvSpPr>
        <p:spPr>
          <a:xfrm>
            <a:off x="1029110" y="6381328"/>
            <a:ext cx="7647345" cy="340147"/>
          </a:xfrm>
          <a:solidFill>
            <a:srgbClr val="008A3E"/>
          </a:solidFill>
        </p:spPr>
        <p:style>
          <a:lnRef idx="1">
            <a:schemeClr val="accent3"/>
          </a:lnRef>
          <a:fillRef idx="3">
            <a:schemeClr val="accent3"/>
          </a:fillRef>
          <a:effectRef idx="2">
            <a:schemeClr val="accent3"/>
          </a:effectRef>
          <a:fontRef idx="minor">
            <a:schemeClr val="lt1"/>
          </a:fontRef>
        </p:style>
        <p:txBody>
          <a:bodyPr/>
          <a:lstStyle/>
          <a:p>
            <a:r>
              <a:rPr lang="tr-TR" sz="200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Türkiye Süt, Et, Gıda Sanayicileri ve Üreticileri Birliği</a:t>
            </a:r>
            <a:endParaRPr lang="tr-TR" sz="200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5" name="Başlık 4"/>
          <p:cNvSpPr>
            <a:spLocks noGrp="1"/>
          </p:cNvSpPr>
          <p:nvPr>
            <p:ph type="title"/>
          </p:nvPr>
        </p:nvSpPr>
        <p:spPr>
          <a:xfrm>
            <a:off x="662880" y="908720"/>
            <a:ext cx="8085584" cy="360040"/>
          </a:xfrm>
        </p:spPr>
        <p:txBody>
          <a:bodyPr>
            <a:noAutofit/>
          </a:bodyPr>
          <a:lstStyle/>
          <a:p>
            <a:r>
              <a:rPr lang="tr-TR" sz="4000" b="1" dirty="0" smtClean="0"/>
              <a:t>SETBİR’İN ŞİMDİYE KADAR GÖREV ALDIĞI PROJELER</a:t>
            </a:r>
            <a:endParaRPr lang="tr-TR" sz="4000" b="1" dirty="0"/>
          </a:p>
        </p:txBody>
      </p:sp>
      <p:sp>
        <p:nvSpPr>
          <p:cNvPr id="2" name="Metin kutusu 1"/>
          <p:cNvSpPr txBox="1"/>
          <p:nvPr/>
        </p:nvSpPr>
        <p:spPr>
          <a:xfrm>
            <a:off x="292214" y="2060848"/>
            <a:ext cx="4423802" cy="3970318"/>
          </a:xfrm>
          <a:prstGeom prst="rect">
            <a:avLst/>
          </a:prstGeom>
          <a:noFill/>
        </p:spPr>
        <p:txBody>
          <a:bodyPr wrap="square" rtlCol="0">
            <a:spAutoFit/>
          </a:bodyPr>
          <a:lstStyle/>
          <a:p>
            <a:pPr marL="342900" indent="-342900">
              <a:buFont typeface="Arial" pitchFamily="34" charset="0"/>
              <a:buChar char="•"/>
            </a:pPr>
            <a:r>
              <a:rPr lang="tr-TR" sz="2800" dirty="0" smtClean="0"/>
              <a:t>TRUEFOOD PROJESİ</a:t>
            </a:r>
          </a:p>
          <a:p>
            <a:pPr marL="342900" indent="-342900">
              <a:buFont typeface="Arial" pitchFamily="34" charset="0"/>
              <a:buChar char="•"/>
            </a:pPr>
            <a:r>
              <a:rPr lang="tr-TR" sz="2800" dirty="0" smtClean="0"/>
              <a:t>BASEFOOD PROJESİ</a:t>
            </a:r>
          </a:p>
          <a:p>
            <a:pPr marL="342900" indent="-342900">
              <a:buFont typeface="Arial" pitchFamily="34" charset="0"/>
              <a:buChar char="•"/>
            </a:pPr>
            <a:r>
              <a:rPr lang="tr-TR" sz="2800" dirty="0"/>
              <a:t>TERIFIQ </a:t>
            </a:r>
            <a:r>
              <a:rPr lang="tr-TR" sz="2800" dirty="0" smtClean="0"/>
              <a:t>PROJESİ</a:t>
            </a:r>
          </a:p>
          <a:p>
            <a:pPr marL="342900" indent="-342900">
              <a:buFont typeface="Arial" pitchFamily="34" charset="0"/>
              <a:buChar char="•"/>
            </a:pPr>
            <a:r>
              <a:rPr lang="tr-TR" sz="2800" dirty="0" smtClean="0"/>
              <a:t>MILD-DRY PROJESİ</a:t>
            </a:r>
          </a:p>
          <a:p>
            <a:pPr marL="342900" indent="-342900">
              <a:buFont typeface="Arial" pitchFamily="34" charset="0"/>
              <a:buChar char="•"/>
            </a:pPr>
            <a:r>
              <a:rPr lang="tr-TR" sz="2800" dirty="0" smtClean="0"/>
              <a:t>CHEESECOAT PROJESİ</a:t>
            </a:r>
          </a:p>
          <a:p>
            <a:pPr marL="342900" indent="-342900">
              <a:buFont typeface="Arial" pitchFamily="34" charset="0"/>
              <a:buChar char="•"/>
            </a:pPr>
            <a:r>
              <a:rPr lang="tr-TR" sz="2800" dirty="0" smtClean="0"/>
              <a:t>FOOD MANUFUTURE PROJESİ</a:t>
            </a:r>
          </a:p>
          <a:p>
            <a:pPr marL="342900" indent="-342900">
              <a:buFont typeface="Arial" pitchFamily="34" charset="0"/>
              <a:buChar char="•"/>
            </a:pPr>
            <a:r>
              <a:rPr lang="tr-TR" sz="2800" dirty="0" smtClean="0"/>
              <a:t>SAFEBAG PROJESİ</a:t>
            </a:r>
          </a:p>
          <a:p>
            <a:pPr marL="342900" indent="-342900">
              <a:buFont typeface="Arial" pitchFamily="34" charset="0"/>
              <a:buChar char="•"/>
            </a:pPr>
            <a:r>
              <a:rPr lang="tr-TR" sz="2800" dirty="0" smtClean="0"/>
              <a:t>FRISBEE PROJESİ</a:t>
            </a:r>
          </a:p>
        </p:txBody>
      </p:sp>
      <p:sp>
        <p:nvSpPr>
          <p:cNvPr id="8" name="Metin kutusu 7"/>
          <p:cNvSpPr txBox="1"/>
          <p:nvPr/>
        </p:nvSpPr>
        <p:spPr>
          <a:xfrm>
            <a:off x="4572000" y="2060848"/>
            <a:ext cx="4176464" cy="3970318"/>
          </a:xfrm>
          <a:prstGeom prst="rect">
            <a:avLst/>
          </a:prstGeom>
          <a:noFill/>
        </p:spPr>
        <p:txBody>
          <a:bodyPr wrap="square" rtlCol="0">
            <a:spAutoFit/>
          </a:bodyPr>
          <a:lstStyle/>
          <a:p>
            <a:pPr marL="342900" indent="-342900">
              <a:buFont typeface="Arial" pitchFamily="34" charset="0"/>
              <a:buChar char="•"/>
            </a:pPr>
            <a:r>
              <a:rPr lang="tr-TR" sz="2800" dirty="0"/>
              <a:t>GEGÜP PROJESİ</a:t>
            </a:r>
          </a:p>
          <a:p>
            <a:pPr marL="342900" indent="-342900">
              <a:buFont typeface="Arial" pitchFamily="34" charset="0"/>
              <a:buChar char="•"/>
            </a:pPr>
            <a:r>
              <a:rPr lang="tr-TR" sz="2800" dirty="0"/>
              <a:t>BABYSAFE PROJESİ</a:t>
            </a:r>
          </a:p>
          <a:p>
            <a:pPr marL="342900" indent="-342900">
              <a:buFont typeface="Arial" pitchFamily="34" charset="0"/>
              <a:buChar char="•"/>
            </a:pPr>
            <a:r>
              <a:rPr lang="tr-TR" sz="2800" dirty="0"/>
              <a:t>ORION PROJESİ</a:t>
            </a:r>
          </a:p>
          <a:p>
            <a:pPr marL="342900" indent="-342900">
              <a:buFont typeface="Arial" pitchFamily="34" charset="0"/>
              <a:buChar char="•"/>
            </a:pPr>
            <a:r>
              <a:rPr lang="tr-TR" sz="2800" dirty="0"/>
              <a:t>BIOBOARD PROJESİ</a:t>
            </a:r>
          </a:p>
          <a:p>
            <a:pPr marL="342900" indent="-342900">
              <a:buFont typeface="Arial" pitchFamily="34" charset="0"/>
              <a:buChar char="•"/>
            </a:pPr>
            <a:r>
              <a:rPr lang="tr-TR" sz="2800" dirty="0"/>
              <a:t>OPEN NEW FOOD </a:t>
            </a:r>
            <a:r>
              <a:rPr lang="tr-TR" sz="2800" dirty="0" smtClean="0"/>
              <a:t>PROJESİ</a:t>
            </a:r>
          </a:p>
          <a:p>
            <a:pPr marL="342900" indent="-342900">
              <a:buFont typeface="Arial" pitchFamily="34" charset="0"/>
              <a:buChar char="•"/>
            </a:pPr>
            <a:r>
              <a:rPr lang="tr-TR" sz="2800" dirty="0" smtClean="0"/>
              <a:t>PURE FORMULA PROJESİ</a:t>
            </a:r>
          </a:p>
          <a:p>
            <a:pPr marL="342900" indent="-342900">
              <a:buFont typeface="Arial" pitchFamily="34" charset="0"/>
              <a:buChar char="•"/>
            </a:pPr>
            <a:r>
              <a:rPr lang="tr-TR" sz="2800" dirty="0" smtClean="0"/>
              <a:t>MYCOSPEC PROJESİ</a:t>
            </a:r>
          </a:p>
          <a:p>
            <a:pPr marL="342900" indent="-342900">
              <a:buFont typeface="Arial" pitchFamily="34" charset="0"/>
              <a:buChar char="•"/>
            </a:pPr>
            <a:r>
              <a:rPr lang="tr-TR" sz="2800" dirty="0" smtClean="0"/>
              <a:t>NU-AGE PROJESİ</a:t>
            </a:r>
            <a:endParaRPr lang="tr-TR" sz="2800" dirty="0"/>
          </a:p>
        </p:txBody>
      </p:sp>
      <p:pic>
        <p:nvPicPr>
          <p:cNvPr id="7" name="Picture 2" descr="http://www.nu-age.eu/sources/img/logo_hom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360" y="5445224"/>
            <a:ext cx="1165752" cy="862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6926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12 İçerik Yer Tutucusu" descr="SETBİR - YENİ LOGO ALTI YAZILI.jpg"/>
          <p:cNvPicPr>
            <a:picLocks noGrp="1" noChangeAspect="1"/>
          </p:cNvPicPr>
          <p:nvPr>
            <p:ph sz="half" idx="2"/>
          </p:nvPr>
        </p:nvPicPr>
        <p:blipFill>
          <a:blip r:embed="rId3" cstate="print"/>
          <a:stretch>
            <a:fillRect/>
          </a:stretch>
        </p:blipFill>
        <p:spPr>
          <a:xfrm>
            <a:off x="370758" y="6144364"/>
            <a:ext cx="528834" cy="597004"/>
          </a:xfrm>
        </p:spPr>
      </p:pic>
      <p:sp>
        <p:nvSpPr>
          <p:cNvPr id="4" name="3 Altbilgi Yer Tutucusu"/>
          <p:cNvSpPr>
            <a:spLocks noGrp="1" noChangeAspect="1"/>
          </p:cNvSpPr>
          <p:nvPr>
            <p:ph type="ftr" sz="quarter" idx="11"/>
          </p:nvPr>
        </p:nvSpPr>
        <p:spPr>
          <a:xfrm>
            <a:off x="1029110" y="6381328"/>
            <a:ext cx="7647345" cy="340147"/>
          </a:xfrm>
          <a:solidFill>
            <a:srgbClr val="008A3E"/>
          </a:solidFill>
        </p:spPr>
        <p:style>
          <a:lnRef idx="1">
            <a:schemeClr val="accent3"/>
          </a:lnRef>
          <a:fillRef idx="3">
            <a:schemeClr val="accent3"/>
          </a:fillRef>
          <a:effectRef idx="2">
            <a:schemeClr val="accent3"/>
          </a:effectRef>
          <a:fontRef idx="minor">
            <a:schemeClr val="lt1"/>
          </a:fontRef>
        </p:style>
        <p:txBody>
          <a:bodyPr/>
          <a:lstStyle/>
          <a:p>
            <a:r>
              <a:rPr lang="tr-TR" sz="200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Türkiye Süt, Et, Gıda Sanayicileri ve Üreticileri Birliği</a:t>
            </a:r>
            <a:endParaRPr lang="tr-TR" sz="200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5" name="Başlık 4"/>
          <p:cNvSpPr>
            <a:spLocks noGrp="1"/>
          </p:cNvSpPr>
          <p:nvPr>
            <p:ph type="title"/>
          </p:nvPr>
        </p:nvSpPr>
        <p:spPr>
          <a:xfrm>
            <a:off x="637219" y="548680"/>
            <a:ext cx="8085584" cy="648072"/>
          </a:xfrm>
        </p:spPr>
        <p:txBody>
          <a:bodyPr>
            <a:noAutofit/>
          </a:bodyPr>
          <a:lstStyle/>
          <a:p>
            <a:r>
              <a:rPr lang="tr-TR" sz="4000" b="1" dirty="0" smtClean="0"/>
              <a:t>NU –AGE PROJESİ</a:t>
            </a:r>
            <a:endParaRPr lang="tr-TR" sz="4000" b="1" dirty="0"/>
          </a:p>
        </p:txBody>
      </p:sp>
      <p:sp>
        <p:nvSpPr>
          <p:cNvPr id="3" name="Dikdörtgen 2"/>
          <p:cNvSpPr/>
          <p:nvPr/>
        </p:nvSpPr>
        <p:spPr>
          <a:xfrm>
            <a:off x="587785" y="1124744"/>
            <a:ext cx="7592154" cy="1815882"/>
          </a:xfrm>
          <a:prstGeom prst="rect">
            <a:avLst/>
          </a:prstGeom>
        </p:spPr>
        <p:txBody>
          <a:bodyPr wrap="square">
            <a:spAutoFit/>
          </a:bodyPr>
          <a:lstStyle/>
          <a:p>
            <a:pPr algn="ctr"/>
            <a:r>
              <a:rPr lang="tr-TR" sz="2800" b="1" dirty="0" smtClean="0">
                <a:solidFill>
                  <a:srgbClr val="FF0000"/>
                </a:solidFill>
              </a:rPr>
              <a:t>«Avrupa’da </a:t>
            </a:r>
            <a:r>
              <a:rPr lang="tr-TR" sz="2800" b="1" dirty="0">
                <a:solidFill>
                  <a:srgbClr val="FF0000"/>
                </a:solidFill>
              </a:rPr>
              <a:t>Nüfusun Sağlıklı Yaşlanma Süreci Geçirmesi için Yaşlı İnsanların Özel Gereksinimlerine Uygun Beslenme Stratejileri </a:t>
            </a:r>
            <a:r>
              <a:rPr lang="tr-TR" sz="2800" b="1" dirty="0" smtClean="0">
                <a:solidFill>
                  <a:srgbClr val="FF0000"/>
                </a:solidFill>
              </a:rPr>
              <a:t>Geliştirmek»</a:t>
            </a:r>
            <a:endParaRPr lang="tr-TR" sz="2800" dirty="0">
              <a:solidFill>
                <a:srgbClr val="FF0000"/>
              </a:solidFill>
            </a:endParaRPr>
          </a:p>
        </p:txBody>
      </p:sp>
      <p:sp>
        <p:nvSpPr>
          <p:cNvPr id="6" name="Dikdörtgen 5"/>
          <p:cNvSpPr/>
          <p:nvPr/>
        </p:nvSpPr>
        <p:spPr>
          <a:xfrm>
            <a:off x="315410" y="3068960"/>
            <a:ext cx="8136904" cy="2246769"/>
          </a:xfrm>
          <a:prstGeom prst="rect">
            <a:avLst/>
          </a:prstGeom>
        </p:spPr>
        <p:txBody>
          <a:bodyPr wrap="square">
            <a:spAutoFit/>
          </a:bodyPr>
          <a:lstStyle/>
          <a:p>
            <a:pPr algn="just"/>
            <a:r>
              <a:rPr lang="tr-TR" sz="2800" dirty="0"/>
              <a:t>1 Mayıs 2011 tarihinde başlayan ve 60 ay süreli projenin amacı beslenmenin yaşlanma ve buna bağlı olarak akıl sağlığı, kalp sağlığı, sindirim sistemi hastalıkları, kemik yoğunluğu, bağışıklık, kas ağırlığı ve diğer fonksiyonlar üzerine etkilerinin çalışılmasıdır</a:t>
            </a:r>
            <a:r>
              <a:rPr lang="tr-TR" dirty="0"/>
              <a:t>.</a:t>
            </a:r>
          </a:p>
        </p:txBody>
      </p:sp>
      <p:pic>
        <p:nvPicPr>
          <p:cNvPr id="7" name="Picture 2" descr="http://www.nu-age.eu/sources/img/logo_hom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6296" y="5135590"/>
            <a:ext cx="1584176" cy="1172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46188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12 İçerik Yer Tutucusu" descr="SETBİR - YENİ LOGO ALTI YAZILI.jpg"/>
          <p:cNvPicPr>
            <a:picLocks noGrp="1" noChangeAspect="1"/>
          </p:cNvPicPr>
          <p:nvPr>
            <p:ph sz="half" idx="2"/>
          </p:nvPr>
        </p:nvPicPr>
        <p:blipFill>
          <a:blip r:embed="rId3" cstate="print"/>
          <a:stretch>
            <a:fillRect/>
          </a:stretch>
        </p:blipFill>
        <p:spPr>
          <a:xfrm>
            <a:off x="370758" y="6144364"/>
            <a:ext cx="528834" cy="597004"/>
          </a:xfrm>
        </p:spPr>
      </p:pic>
      <p:sp>
        <p:nvSpPr>
          <p:cNvPr id="4" name="3 Altbilgi Yer Tutucusu"/>
          <p:cNvSpPr>
            <a:spLocks noGrp="1" noChangeAspect="1"/>
          </p:cNvSpPr>
          <p:nvPr>
            <p:ph type="ftr" sz="quarter" idx="11"/>
          </p:nvPr>
        </p:nvSpPr>
        <p:spPr>
          <a:xfrm>
            <a:off x="1029110" y="6381328"/>
            <a:ext cx="7647345" cy="340147"/>
          </a:xfrm>
          <a:solidFill>
            <a:srgbClr val="008A3E"/>
          </a:solidFill>
        </p:spPr>
        <p:style>
          <a:lnRef idx="1">
            <a:schemeClr val="accent3"/>
          </a:lnRef>
          <a:fillRef idx="3">
            <a:schemeClr val="accent3"/>
          </a:fillRef>
          <a:effectRef idx="2">
            <a:schemeClr val="accent3"/>
          </a:effectRef>
          <a:fontRef idx="minor">
            <a:schemeClr val="lt1"/>
          </a:fontRef>
        </p:style>
        <p:txBody>
          <a:bodyPr/>
          <a:lstStyle/>
          <a:p>
            <a:r>
              <a:rPr lang="tr-TR" sz="200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Türkiye Süt, Et, Gıda Sanayicileri ve Üreticileri Birliği</a:t>
            </a:r>
            <a:endParaRPr lang="tr-TR" sz="200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5" name="Başlık 4"/>
          <p:cNvSpPr>
            <a:spLocks noGrp="1"/>
          </p:cNvSpPr>
          <p:nvPr>
            <p:ph type="title"/>
          </p:nvPr>
        </p:nvSpPr>
        <p:spPr>
          <a:xfrm>
            <a:off x="637219" y="548680"/>
            <a:ext cx="8085584" cy="648072"/>
          </a:xfrm>
        </p:spPr>
        <p:txBody>
          <a:bodyPr>
            <a:noAutofit/>
          </a:bodyPr>
          <a:lstStyle/>
          <a:p>
            <a:r>
              <a:rPr lang="tr-TR" sz="4000" b="1" dirty="0" smtClean="0"/>
              <a:t>NU –AGE PROJESİ</a:t>
            </a:r>
            <a:endParaRPr lang="tr-TR" sz="4000" b="1" dirty="0"/>
          </a:p>
        </p:txBody>
      </p:sp>
      <p:sp>
        <p:nvSpPr>
          <p:cNvPr id="2" name="Dikdörtgen 1"/>
          <p:cNvSpPr/>
          <p:nvPr/>
        </p:nvSpPr>
        <p:spPr>
          <a:xfrm>
            <a:off x="581675" y="1196752"/>
            <a:ext cx="8136904" cy="5262979"/>
          </a:xfrm>
          <a:prstGeom prst="rect">
            <a:avLst/>
          </a:prstGeom>
        </p:spPr>
        <p:txBody>
          <a:bodyPr wrap="square">
            <a:spAutoFit/>
          </a:bodyPr>
          <a:lstStyle/>
          <a:p>
            <a:pPr algn="just"/>
            <a:r>
              <a:rPr lang="tr-TR" sz="2400" dirty="0" smtClean="0"/>
              <a:t>Nu-Age Projesi 17 Ülkeden 31 ortak ile yürütülen büyük ve </a:t>
            </a:r>
            <a:r>
              <a:rPr lang="tr-TR" sz="2400" dirty="0" err="1" smtClean="0"/>
              <a:t>multidisipliner</a:t>
            </a:r>
            <a:r>
              <a:rPr lang="tr-TR" sz="2400" dirty="0" smtClean="0"/>
              <a:t> bir projedir.</a:t>
            </a:r>
          </a:p>
          <a:p>
            <a:pPr algn="just"/>
            <a:endParaRPr lang="tr-TR" sz="2400" dirty="0"/>
          </a:p>
          <a:p>
            <a:pPr algn="just"/>
            <a:r>
              <a:rPr lang="tr-TR" sz="2400" dirty="0" smtClean="0"/>
              <a:t>Projenin ortakları arasında; </a:t>
            </a:r>
          </a:p>
          <a:p>
            <a:pPr marL="342900" indent="-342900" algn="just">
              <a:buFont typeface="Arial" pitchFamily="34" charset="0"/>
              <a:buChar char="•"/>
            </a:pPr>
            <a:r>
              <a:rPr lang="tr-TR" sz="2400" dirty="0" smtClean="0"/>
              <a:t>Avrupa’nın önde gelen kuruluşlarında görev yapan beslenme uzmanları, </a:t>
            </a:r>
            <a:r>
              <a:rPr lang="tr-TR" sz="2400" dirty="0" err="1" smtClean="0"/>
              <a:t>gerontologlar</a:t>
            </a:r>
            <a:r>
              <a:rPr lang="tr-TR" sz="2400" dirty="0" smtClean="0"/>
              <a:t>, bağışıklık uzmanları, moleküler biyologlar, </a:t>
            </a:r>
          </a:p>
          <a:p>
            <a:pPr marL="342900" indent="-342900" algn="just">
              <a:buFont typeface="Arial" pitchFamily="34" charset="0"/>
              <a:buChar char="•"/>
            </a:pPr>
            <a:r>
              <a:rPr lang="tr-TR" sz="2400" dirty="0" smtClean="0"/>
              <a:t>5 büyük gıda firması</a:t>
            </a:r>
          </a:p>
          <a:p>
            <a:pPr marL="342900" indent="-342900" algn="just">
              <a:buFont typeface="Arial" pitchFamily="34" charset="0"/>
              <a:buChar char="•"/>
            </a:pPr>
            <a:r>
              <a:rPr lang="tr-TR" sz="2400" dirty="0" smtClean="0"/>
              <a:t>8 geleneksel gıda firması</a:t>
            </a:r>
          </a:p>
          <a:p>
            <a:pPr marL="342900" indent="-342900" algn="just">
              <a:buFont typeface="Arial" pitchFamily="34" charset="0"/>
              <a:buChar char="•"/>
            </a:pPr>
            <a:r>
              <a:rPr lang="tr-TR" sz="2400" dirty="0" smtClean="0"/>
              <a:t>1 </a:t>
            </a:r>
            <a:r>
              <a:rPr lang="tr-TR" sz="2400" dirty="0" err="1" smtClean="0"/>
              <a:t>biyoteknoloji</a:t>
            </a:r>
            <a:r>
              <a:rPr lang="tr-TR" sz="2400" dirty="0" smtClean="0"/>
              <a:t> firması</a:t>
            </a:r>
          </a:p>
          <a:p>
            <a:pPr marL="342900" indent="-342900" algn="just">
              <a:buFont typeface="Arial" pitchFamily="34" charset="0"/>
              <a:buChar char="•"/>
            </a:pPr>
            <a:r>
              <a:rPr lang="tr-TR" sz="2400" dirty="0" smtClean="0"/>
              <a:t>SPES GEIE Konsorsiyumu </a:t>
            </a:r>
            <a:r>
              <a:rPr lang="tr-TR" sz="2400" dirty="0"/>
              <a:t>(13 Avrupa ülkesinin gıda </a:t>
            </a:r>
            <a:r>
              <a:rPr lang="tr-TR" sz="2400" dirty="0" smtClean="0"/>
              <a:t>endüstri KOBİ birliklerini  kapsayan</a:t>
            </a:r>
            <a:r>
              <a:rPr lang="tr-TR" sz="2400" dirty="0"/>
              <a:t>)</a:t>
            </a:r>
          </a:p>
          <a:p>
            <a:pPr marL="342900" indent="-342900" algn="just">
              <a:buFont typeface="Arial" pitchFamily="34" charset="0"/>
              <a:buChar char="•"/>
            </a:pPr>
            <a:r>
              <a:rPr lang="tr-TR" sz="2400" dirty="0" smtClean="0"/>
              <a:t>ve CIAA (Avrupa Gıda ve İçecek Sanayi Konfederasyonu)</a:t>
            </a:r>
            <a:endParaRPr lang="tr-TR" sz="2400" dirty="0"/>
          </a:p>
          <a:p>
            <a:pPr algn="just"/>
            <a:r>
              <a:rPr lang="tr-TR" sz="2400" dirty="0" smtClean="0"/>
              <a:t>	yer almaktadır</a:t>
            </a:r>
            <a:r>
              <a:rPr lang="tr-TR" sz="2400" dirty="0"/>
              <a:t>.</a:t>
            </a:r>
            <a:endParaRPr lang="tr-TR" sz="2400" dirty="0" smtClean="0"/>
          </a:p>
        </p:txBody>
      </p:sp>
      <p:pic>
        <p:nvPicPr>
          <p:cNvPr id="6" name="Picture 2" descr="http://www.nu-age.eu/sources/img/logo_hom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2170" y="188640"/>
            <a:ext cx="1152128" cy="852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92385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12 İçerik Yer Tutucusu" descr="SETBİR - YENİ LOGO ALTI YAZILI.jpg"/>
          <p:cNvPicPr>
            <a:picLocks noGrp="1" noChangeAspect="1"/>
          </p:cNvPicPr>
          <p:nvPr>
            <p:ph sz="half" idx="2"/>
          </p:nvPr>
        </p:nvPicPr>
        <p:blipFill>
          <a:blip r:embed="rId3" cstate="print"/>
          <a:stretch>
            <a:fillRect/>
          </a:stretch>
        </p:blipFill>
        <p:spPr>
          <a:xfrm>
            <a:off x="370758" y="6144364"/>
            <a:ext cx="528834" cy="597004"/>
          </a:xfrm>
        </p:spPr>
      </p:pic>
      <p:sp>
        <p:nvSpPr>
          <p:cNvPr id="4" name="3 Altbilgi Yer Tutucusu"/>
          <p:cNvSpPr>
            <a:spLocks noGrp="1" noChangeAspect="1"/>
          </p:cNvSpPr>
          <p:nvPr>
            <p:ph type="ftr" sz="quarter" idx="11"/>
          </p:nvPr>
        </p:nvSpPr>
        <p:spPr>
          <a:xfrm>
            <a:off x="1029110" y="6381328"/>
            <a:ext cx="7647345" cy="340147"/>
          </a:xfrm>
          <a:solidFill>
            <a:srgbClr val="008A3E"/>
          </a:solidFill>
        </p:spPr>
        <p:style>
          <a:lnRef idx="1">
            <a:schemeClr val="accent3"/>
          </a:lnRef>
          <a:fillRef idx="3">
            <a:schemeClr val="accent3"/>
          </a:fillRef>
          <a:effectRef idx="2">
            <a:schemeClr val="accent3"/>
          </a:effectRef>
          <a:fontRef idx="minor">
            <a:schemeClr val="lt1"/>
          </a:fontRef>
        </p:style>
        <p:txBody>
          <a:bodyPr/>
          <a:lstStyle/>
          <a:p>
            <a:r>
              <a:rPr lang="tr-TR" sz="200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Türkiye Süt, Et, Gıda Sanayicileri ve Üreticileri Birliği</a:t>
            </a:r>
            <a:endParaRPr lang="tr-TR" sz="200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5" name="Başlık 4"/>
          <p:cNvSpPr>
            <a:spLocks noGrp="1"/>
          </p:cNvSpPr>
          <p:nvPr>
            <p:ph type="title"/>
          </p:nvPr>
        </p:nvSpPr>
        <p:spPr>
          <a:xfrm>
            <a:off x="488087" y="260648"/>
            <a:ext cx="8085584" cy="648072"/>
          </a:xfrm>
        </p:spPr>
        <p:txBody>
          <a:bodyPr>
            <a:noAutofit/>
          </a:bodyPr>
          <a:lstStyle/>
          <a:p>
            <a:r>
              <a:rPr lang="tr-TR" sz="4000" b="1" dirty="0" smtClean="0"/>
              <a:t>NU –AGE PROJESİ</a:t>
            </a:r>
            <a:endParaRPr lang="tr-TR" sz="4000" b="1" dirty="0"/>
          </a:p>
        </p:txBody>
      </p:sp>
      <p:sp>
        <p:nvSpPr>
          <p:cNvPr id="2" name="Dikdörtgen 1"/>
          <p:cNvSpPr/>
          <p:nvPr/>
        </p:nvSpPr>
        <p:spPr>
          <a:xfrm>
            <a:off x="467544" y="1628800"/>
            <a:ext cx="8136904" cy="3785652"/>
          </a:xfrm>
          <a:prstGeom prst="rect">
            <a:avLst/>
          </a:prstGeom>
        </p:spPr>
        <p:txBody>
          <a:bodyPr wrap="square">
            <a:spAutoFit/>
          </a:bodyPr>
          <a:lstStyle/>
          <a:p>
            <a:pPr algn="just"/>
            <a:r>
              <a:rPr lang="tr-TR" sz="2400" dirty="0"/>
              <a:t>Nu-Age yaşlı insanların beslenmeleriyle ve doğru diyetin, </a:t>
            </a:r>
            <a:r>
              <a:rPr lang="tr-TR" sz="2400" dirty="0" smtClean="0"/>
              <a:t>yaşla </a:t>
            </a:r>
            <a:r>
              <a:rPr lang="tr-TR" sz="2400" dirty="0"/>
              <a:t>ilgili hastalıkları nasıl engellediğiyle ilgili bir projedir. </a:t>
            </a:r>
            <a:endParaRPr lang="tr-TR" sz="2400" dirty="0" smtClean="0"/>
          </a:p>
          <a:p>
            <a:pPr algn="just"/>
            <a:endParaRPr lang="tr-TR" sz="2400" dirty="0"/>
          </a:p>
          <a:p>
            <a:pPr algn="just"/>
            <a:r>
              <a:rPr lang="tr-TR" sz="2400" dirty="0" smtClean="0"/>
              <a:t>Projenin </a:t>
            </a:r>
            <a:r>
              <a:rPr lang="tr-TR" sz="2400" dirty="0"/>
              <a:t>ana bölümü, Avrupa genelindeki 625 yaşlı bireyden, proje için geliştirilen 65+ gıda kılavuzuna uygun şekilde beslenmelerinin </a:t>
            </a:r>
            <a:r>
              <a:rPr lang="tr-TR" sz="2400" dirty="0" smtClean="0"/>
              <a:t>istendiği, bu kişilerden alınan sonuçların kendi diyetlerini değiştirmeyen 625 yaşlı bireyden oluşan kontrol grubu ile karşılaştırıldığı  </a:t>
            </a:r>
            <a:r>
              <a:rPr lang="tr-TR" sz="2400" dirty="0"/>
              <a:t>1 yıllık bir diyet müdahalesinden oluşmaktadır. </a:t>
            </a:r>
            <a:endParaRPr lang="tr-TR" sz="2400" dirty="0" smtClean="0"/>
          </a:p>
          <a:p>
            <a:pPr algn="just"/>
            <a:endParaRPr lang="tr-TR" sz="2400" dirty="0"/>
          </a:p>
        </p:txBody>
      </p:sp>
      <p:pic>
        <p:nvPicPr>
          <p:cNvPr id="6" name="Picture 2" descr="http://www.nu-age.eu/sources/img/logo_hom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38877" y="117007"/>
            <a:ext cx="1224136" cy="905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27861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12 İçerik Yer Tutucusu" descr="SETBİR - YENİ LOGO ALTI YAZILI.jpg"/>
          <p:cNvPicPr>
            <a:picLocks noGrp="1" noChangeAspect="1"/>
          </p:cNvPicPr>
          <p:nvPr>
            <p:ph sz="half" idx="2"/>
          </p:nvPr>
        </p:nvPicPr>
        <p:blipFill>
          <a:blip r:embed="rId3" cstate="print"/>
          <a:stretch>
            <a:fillRect/>
          </a:stretch>
        </p:blipFill>
        <p:spPr>
          <a:xfrm>
            <a:off x="370758" y="6144364"/>
            <a:ext cx="528834" cy="597004"/>
          </a:xfrm>
        </p:spPr>
      </p:pic>
      <p:sp>
        <p:nvSpPr>
          <p:cNvPr id="4" name="3 Altbilgi Yer Tutucusu"/>
          <p:cNvSpPr>
            <a:spLocks noGrp="1" noChangeAspect="1"/>
          </p:cNvSpPr>
          <p:nvPr>
            <p:ph type="ftr" sz="quarter" idx="11"/>
          </p:nvPr>
        </p:nvSpPr>
        <p:spPr>
          <a:xfrm>
            <a:off x="1029110" y="6381328"/>
            <a:ext cx="7647345" cy="340147"/>
          </a:xfrm>
          <a:solidFill>
            <a:srgbClr val="008A3E"/>
          </a:solidFill>
        </p:spPr>
        <p:style>
          <a:lnRef idx="1">
            <a:schemeClr val="accent3"/>
          </a:lnRef>
          <a:fillRef idx="3">
            <a:schemeClr val="accent3"/>
          </a:fillRef>
          <a:effectRef idx="2">
            <a:schemeClr val="accent3"/>
          </a:effectRef>
          <a:fontRef idx="minor">
            <a:schemeClr val="lt1"/>
          </a:fontRef>
        </p:style>
        <p:txBody>
          <a:bodyPr/>
          <a:lstStyle/>
          <a:p>
            <a:r>
              <a:rPr lang="tr-TR" sz="200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Türkiye Süt, Et, Gıda Sanayicileri ve Üreticileri Birliği</a:t>
            </a:r>
            <a:endParaRPr lang="tr-TR" sz="200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5" name="Başlık 4"/>
          <p:cNvSpPr>
            <a:spLocks noGrp="1"/>
          </p:cNvSpPr>
          <p:nvPr>
            <p:ph type="title"/>
          </p:nvPr>
        </p:nvSpPr>
        <p:spPr>
          <a:xfrm>
            <a:off x="637219" y="548680"/>
            <a:ext cx="8085584" cy="648072"/>
          </a:xfrm>
        </p:spPr>
        <p:txBody>
          <a:bodyPr>
            <a:noAutofit/>
          </a:bodyPr>
          <a:lstStyle/>
          <a:p>
            <a:r>
              <a:rPr lang="tr-TR" sz="4000" b="1" dirty="0" smtClean="0"/>
              <a:t>NU –AGE PROJESİ</a:t>
            </a:r>
            <a:endParaRPr lang="tr-TR" sz="4000" b="1" dirty="0"/>
          </a:p>
        </p:txBody>
      </p:sp>
      <p:sp>
        <p:nvSpPr>
          <p:cNvPr id="2" name="Dikdörtgen 1"/>
          <p:cNvSpPr/>
          <p:nvPr/>
        </p:nvSpPr>
        <p:spPr>
          <a:xfrm>
            <a:off x="408436" y="1340768"/>
            <a:ext cx="8136904" cy="4154984"/>
          </a:xfrm>
          <a:prstGeom prst="rect">
            <a:avLst/>
          </a:prstGeom>
        </p:spPr>
        <p:txBody>
          <a:bodyPr wrap="square">
            <a:spAutoFit/>
          </a:bodyPr>
          <a:lstStyle/>
          <a:p>
            <a:pPr algn="just"/>
            <a:r>
              <a:rPr lang="tr-TR" sz="2400" dirty="0"/>
              <a:t>Projenin somut </a:t>
            </a:r>
            <a:r>
              <a:rPr lang="tr-TR" sz="2400" dirty="0" smtClean="0"/>
              <a:t>çıktıları; </a:t>
            </a:r>
          </a:p>
          <a:p>
            <a:pPr marL="342900" indent="-342900" algn="just">
              <a:buFont typeface="Arial" pitchFamily="34" charset="0"/>
              <a:buChar char="•"/>
            </a:pPr>
            <a:r>
              <a:rPr lang="tr-TR" sz="2400" dirty="0" smtClean="0"/>
              <a:t>65 </a:t>
            </a:r>
            <a:r>
              <a:rPr lang="tr-TR" sz="2400" dirty="0"/>
              <a:t>yaş üstü AB vatandaşları için özel yeni bir gıda piramidi “Nu-Age diyeti” oluşturmak, </a:t>
            </a:r>
            <a:endParaRPr lang="tr-TR" sz="2400" dirty="0" smtClean="0"/>
          </a:p>
          <a:p>
            <a:pPr marL="342900" indent="-342900" algn="just">
              <a:buFont typeface="Arial" pitchFamily="34" charset="0"/>
              <a:buChar char="•"/>
            </a:pPr>
            <a:r>
              <a:rPr lang="tr-TR" sz="2400" dirty="0" smtClean="0"/>
              <a:t>AB’nin </a:t>
            </a:r>
            <a:r>
              <a:rPr lang="tr-TR" sz="2400" dirty="0"/>
              <a:t>yaşlanan nüfusu için diyetin rolü konusunda </a:t>
            </a:r>
            <a:r>
              <a:rPr lang="tr-TR" sz="2400" dirty="0" err="1"/>
              <a:t>multidisipliner</a:t>
            </a:r>
            <a:r>
              <a:rPr lang="tr-TR" sz="2400" dirty="0"/>
              <a:t> bir yaklaşım geliştirerek, sağlıklı yaşlanmada diyetin moleküler ve hücresel mekanizmalara etkisini açıklamak, </a:t>
            </a:r>
            <a:endParaRPr lang="tr-TR" sz="2400" dirty="0" smtClean="0"/>
          </a:p>
          <a:p>
            <a:pPr marL="342900" indent="-342900" algn="just">
              <a:buFont typeface="Arial" pitchFamily="34" charset="0"/>
              <a:buChar char="•"/>
            </a:pPr>
            <a:r>
              <a:rPr lang="tr-TR" sz="2400" dirty="0" smtClean="0"/>
              <a:t>AB </a:t>
            </a:r>
            <a:r>
              <a:rPr lang="tr-TR" sz="2400" dirty="0"/>
              <a:t>yaşlı nüfusu için beslenme standartları, tavsiyeler ve kılavuzlar oluşturulmasına katkı sağlamak, </a:t>
            </a:r>
            <a:endParaRPr lang="tr-TR" sz="2400" dirty="0" smtClean="0"/>
          </a:p>
          <a:p>
            <a:pPr marL="342900" indent="-342900" algn="just">
              <a:buFont typeface="Arial" pitchFamily="34" charset="0"/>
              <a:buChar char="•"/>
            </a:pPr>
            <a:r>
              <a:rPr lang="tr-TR" sz="2400" dirty="0" smtClean="0"/>
              <a:t>Yaşlanmanın </a:t>
            </a:r>
            <a:r>
              <a:rPr lang="tr-TR" sz="2400" dirty="0"/>
              <a:t>sebep olduğu çöküşü geciktirmeye odaklı, endüstriyel olarak desteklenen gıdalar </a:t>
            </a:r>
            <a:r>
              <a:rPr lang="tr-TR" sz="2400" dirty="0" smtClean="0"/>
              <a:t>tasarlamak.</a:t>
            </a:r>
            <a:endParaRPr lang="tr-TR" sz="2400" dirty="0"/>
          </a:p>
        </p:txBody>
      </p:sp>
      <p:pic>
        <p:nvPicPr>
          <p:cNvPr id="6" name="Picture 2" descr="http://www.nu-age.eu/sources/img/logo_hom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6296" y="5242162"/>
            <a:ext cx="1440160" cy="1065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11536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12 İçerik Yer Tutucusu" descr="SETBİR - YENİ LOGO ALTI YAZILI.jpg"/>
          <p:cNvPicPr>
            <a:picLocks noGrp="1" noChangeAspect="1"/>
          </p:cNvPicPr>
          <p:nvPr>
            <p:ph sz="half" idx="2"/>
          </p:nvPr>
        </p:nvPicPr>
        <p:blipFill>
          <a:blip r:embed="rId3" cstate="print"/>
          <a:stretch>
            <a:fillRect/>
          </a:stretch>
        </p:blipFill>
        <p:spPr>
          <a:xfrm>
            <a:off x="370758" y="6144364"/>
            <a:ext cx="528834" cy="597004"/>
          </a:xfrm>
        </p:spPr>
      </p:pic>
      <p:sp>
        <p:nvSpPr>
          <p:cNvPr id="4" name="3 Altbilgi Yer Tutucusu"/>
          <p:cNvSpPr>
            <a:spLocks noGrp="1" noChangeAspect="1"/>
          </p:cNvSpPr>
          <p:nvPr>
            <p:ph type="ftr" sz="quarter" idx="11"/>
          </p:nvPr>
        </p:nvSpPr>
        <p:spPr>
          <a:xfrm>
            <a:off x="1029110" y="6381328"/>
            <a:ext cx="7647345" cy="340147"/>
          </a:xfrm>
          <a:solidFill>
            <a:srgbClr val="008A3E"/>
          </a:solidFill>
        </p:spPr>
        <p:style>
          <a:lnRef idx="1">
            <a:schemeClr val="accent3"/>
          </a:lnRef>
          <a:fillRef idx="3">
            <a:schemeClr val="accent3"/>
          </a:fillRef>
          <a:effectRef idx="2">
            <a:schemeClr val="accent3"/>
          </a:effectRef>
          <a:fontRef idx="minor">
            <a:schemeClr val="lt1"/>
          </a:fontRef>
        </p:style>
        <p:txBody>
          <a:bodyPr/>
          <a:lstStyle/>
          <a:p>
            <a:r>
              <a:rPr lang="tr-TR" sz="200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Türkiye Süt, Et, Gıda Sanayicileri ve Üreticileri Birliği</a:t>
            </a:r>
            <a:endParaRPr lang="tr-TR" sz="200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5" name="Başlık 4"/>
          <p:cNvSpPr>
            <a:spLocks noGrp="1"/>
          </p:cNvSpPr>
          <p:nvPr>
            <p:ph type="title"/>
          </p:nvPr>
        </p:nvSpPr>
        <p:spPr>
          <a:xfrm>
            <a:off x="637219" y="548680"/>
            <a:ext cx="8085584" cy="648072"/>
          </a:xfrm>
        </p:spPr>
        <p:txBody>
          <a:bodyPr>
            <a:noAutofit/>
          </a:bodyPr>
          <a:lstStyle/>
          <a:p>
            <a:r>
              <a:rPr lang="tr-TR" sz="4000" b="1" dirty="0" smtClean="0"/>
              <a:t>NU –AGE PROJESİ</a:t>
            </a:r>
            <a:endParaRPr lang="tr-TR" sz="4000" b="1" dirty="0"/>
          </a:p>
        </p:txBody>
      </p:sp>
      <p:sp>
        <p:nvSpPr>
          <p:cNvPr id="2" name="Dikdörtgen 1"/>
          <p:cNvSpPr/>
          <p:nvPr/>
        </p:nvSpPr>
        <p:spPr>
          <a:xfrm>
            <a:off x="611560" y="2087942"/>
            <a:ext cx="8136904" cy="1569660"/>
          </a:xfrm>
          <a:prstGeom prst="rect">
            <a:avLst/>
          </a:prstGeom>
        </p:spPr>
        <p:txBody>
          <a:bodyPr wrap="square">
            <a:spAutoFit/>
          </a:bodyPr>
          <a:lstStyle/>
          <a:p>
            <a:pPr algn="just"/>
            <a:r>
              <a:rPr lang="tr-TR" sz="2400" dirty="0"/>
              <a:t>Projede SETBİR, projenin tanıtımından, ülkemizde yaşlı insanlar ve mevzuat ile ilgili araştırmalardan, proje sonuçlarının proje ortağı KOBİ’lere aktarımından ve proje ortağı </a:t>
            </a:r>
            <a:r>
              <a:rPr lang="tr-TR" sz="2400" dirty="0" smtClean="0"/>
              <a:t>Türk KOBİ </a:t>
            </a:r>
            <a:r>
              <a:rPr lang="tr-TR" sz="2400" dirty="0"/>
              <a:t>ile proje yönetiminin iletişiminden sorumludur.</a:t>
            </a:r>
          </a:p>
        </p:txBody>
      </p:sp>
      <p:pic>
        <p:nvPicPr>
          <p:cNvPr id="6" name="Picture 2" descr="http://www.nu-age.eu/sources/img/logo_hom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8264" y="4869160"/>
            <a:ext cx="1944216" cy="1438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8796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6735</TotalTime>
  <Words>1111</Words>
  <Application>Microsoft Office PowerPoint</Application>
  <PresentationFormat>Ekran Gösterisi (4:3)</PresentationFormat>
  <Paragraphs>146</Paragraphs>
  <Slides>16</Slides>
  <Notes>16</Notes>
  <HiddenSlides>0</HiddenSlides>
  <MMClips>0</MMClips>
  <ScaleCrop>false</ScaleCrop>
  <HeadingPairs>
    <vt:vector size="4" baseType="variant">
      <vt:variant>
        <vt:lpstr>Tema</vt:lpstr>
      </vt:variant>
      <vt:variant>
        <vt:i4>1</vt:i4>
      </vt:variant>
      <vt:variant>
        <vt:lpstr>Slayt Başlıkları</vt:lpstr>
      </vt:variant>
      <vt:variant>
        <vt:i4>16</vt:i4>
      </vt:variant>
    </vt:vector>
  </HeadingPairs>
  <TitlesOfParts>
    <vt:vector size="17" baseType="lpstr">
      <vt:lpstr>Ofis Teması</vt:lpstr>
      <vt:lpstr>SETBİR’İN YÜRÜTMEKTE OLDUĞU AB PROJELERİ</vt:lpstr>
      <vt:lpstr>SETBİR’İN GÖREV ALDIĞI PROJELER</vt:lpstr>
      <vt:lpstr>SETBİR’İN GÖREV ALDIĞI PROJELER</vt:lpstr>
      <vt:lpstr>SETBİR’İN ŞİMDİYE KADAR GÖREV ALDIĞI PROJELER</vt:lpstr>
      <vt:lpstr>NU –AGE PROJESİ</vt:lpstr>
      <vt:lpstr>NU –AGE PROJESİ</vt:lpstr>
      <vt:lpstr>NU –AGE PROJESİ</vt:lpstr>
      <vt:lpstr>NU –AGE PROJESİ</vt:lpstr>
      <vt:lpstr>NU –AGE PROJESİ</vt:lpstr>
      <vt:lpstr>NU –AGE PROJESİNİN AMAÇLARI</vt:lpstr>
      <vt:lpstr>NU –AGE PROJESİNİN AMAÇLARI</vt:lpstr>
      <vt:lpstr>NU –AGE PROJESİNİN SONUÇLARI</vt:lpstr>
      <vt:lpstr>NU –AGE PROJESİNİN SONUÇLARI</vt:lpstr>
      <vt:lpstr>NU –AGE PROJESİNİN SONUÇLARI</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gulay</dc:creator>
  <cp:lastModifiedBy>ELIF</cp:lastModifiedBy>
  <cp:revision>467</cp:revision>
  <dcterms:created xsi:type="dcterms:W3CDTF">2014-12-01T12:14:41Z</dcterms:created>
  <dcterms:modified xsi:type="dcterms:W3CDTF">2015-12-23T10:50:09Z</dcterms:modified>
</cp:coreProperties>
</file>