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0"/>
  </p:notesMasterIdLst>
  <p:sldIdLst>
    <p:sldId id="256" r:id="rId2"/>
    <p:sldId id="323" r:id="rId3"/>
    <p:sldId id="259" r:id="rId4"/>
    <p:sldId id="257" r:id="rId5"/>
    <p:sldId id="294" r:id="rId6"/>
    <p:sldId id="295" r:id="rId7"/>
    <p:sldId id="260" r:id="rId8"/>
    <p:sldId id="262" r:id="rId9"/>
    <p:sldId id="263" r:id="rId10"/>
    <p:sldId id="265" r:id="rId11"/>
    <p:sldId id="266" r:id="rId12"/>
    <p:sldId id="267" r:id="rId13"/>
    <p:sldId id="296" r:id="rId14"/>
    <p:sldId id="297" r:id="rId15"/>
    <p:sldId id="298" r:id="rId16"/>
    <p:sldId id="299" r:id="rId17"/>
    <p:sldId id="300" r:id="rId18"/>
    <p:sldId id="304" r:id="rId19"/>
    <p:sldId id="305" r:id="rId20"/>
    <p:sldId id="306" r:id="rId21"/>
    <p:sldId id="307" r:id="rId22"/>
    <p:sldId id="308" r:id="rId23"/>
    <p:sldId id="309" r:id="rId24"/>
    <p:sldId id="310" r:id="rId25"/>
    <p:sldId id="303" r:id="rId26"/>
    <p:sldId id="311" r:id="rId27"/>
    <p:sldId id="312" r:id="rId28"/>
    <p:sldId id="313" r:id="rId29"/>
    <p:sldId id="314" r:id="rId30"/>
    <p:sldId id="315" r:id="rId31"/>
    <p:sldId id="316" r:id="rId32"/>
    <p:sldId id="320" r:id="rId33"/>
    <p:sldId id="317" r:id="rId34"/>
    <p:sldId id="321" r:id="rId35"/>
    <p:sldId id="322" r:id="rId36"/>
    <p:sldId id="318" r:id="rId37"/>
    <p:sldId id="324" r:id="rId38"/>
    <p:sldId id="319"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55" autoAdjust="0"/>
    <p:restoredTop sz="94660"/>
  </p:normalViewPr>
  <p:slideViewPr>
    <p:cSldViewPr>
      <p:cViewPr varScale="1">
        <p:scale>
          <a:sx n="69" d="100"/>
          <a:sy n="69" d="100"/>
        </p:scale>
        <p:origin x="-163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3E3E01-77FA-47A9-8EB6-D42DF8824F7D}" type="datetimeFigureOut">
              <a:rPr lang="tr-TR" smtClean="0"/>
              <a:t>22.10.2015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8AFB47-62E8-4C33-911C-B8D3255C99C5}" type="slidenum">
              <a:rPr lang="tr-TR" smtClean="0"/>
              <a:t>‹#›</a:t>
            </a:fld>
            <a:endParaRPr lang="tr-TR"/>
          </a:p>
        </p:txBody>
      </p:sp>
    </p:spTree>
    <p:extLst>
      <p:ext uri="{BB962C8B-B14F-4D97-AF65-F5344CB8AC3E}">
        <p14:creationId xmlns:p14="http://schemas.microsoft.com/office/powerpoint/2010/main" val="2932418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HOŞGELDİNİZ</a:t>
            </a:r>
          </a:p>
        </p:txBody>
      </p:sp>
      <p:sp>
        <p:nvSpPr>
          <p:cNvPr id="4" name="Slayt Numarası Yer Tutucusu 3"/>
          <p:cNvSpPr>
            <a:spLocks noGrp="1"/>
          </p:cNvSpPr>
          <p:nvPr>
            <p:ph type="sldNum" sz="quarter" idx="10"/>
          </p:nvPr>
        </p:nvSpPr>
        <p:spPr/>
        <p:txBody>
          <a:bodyPr/>
          <a:lstStyle/>
          <a:p>
            <a:fld id="{D78AFB47-62E8-4C33-911C-B8D3255C99C5}" type="slidenum">
              <a:rPr lang="tr-TR" smtClean="0"/>
              <a:t>1</a:t>
            </a:fld>
            <a:endParaRPr lang="tr-TR"/>
          </a:p>
        </p:txBody>
      </p:sp>
    </p:spTree>
    <p:extLst>
      <p:ext uri="{BB962C8B-B14F-4D97-AF65-F5344CB8AC3E}">
        <p14:creationId xmlns:p14="http://schemas.microsoft.com/office/powerpoint/2010/main" val="553774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C59E37E7-F7A8-4670-8102-7F1E0CA41378}" type="datetimeFigureOut">
              <a:rPr lang="tr-TR" smtClean="0"/>
              <a:t>22.10.2015</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4221946C-6B41-46D0-9BE6-0AFF6F4A0767}"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C59E37E7-F7A8-4670-8102-7F1E0CA41378}" type="datetimeFigureOut">
              <a:rPr lang="tr-TR" smtClean="0"/>
              <a:t>22.10.2015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221946C-6B41-46D0-9BE6-0AFF6F4A0767}"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C59E37E7-F7A8-4670-8102-7F1E0CA41378}" type="datetimeFigureOut">
              <a:rPr lang="tr-TR" smtClean="0"/>
              <a:t>22.10.2015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221946C-6B41-46D0-9BE6-0AFF6F4A0767}"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C59E37E7-F7A8-4670-8102-7F1E0CA41378}" type="datetimeFigureOut">
              <a:rPr lang="tr-TR" smtClean="0"/>
              <a:t>22.10.2015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221946C-6B41-46D0-9BE6-0AFF6F4A0767}"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C59E37E7-F7A8-4670-8102-7F1E0CA41378}" type="datetimeFigureOut">
              <a:rPr lang="tr-TR" smtClean="0"/>
              <a:t>22.10.2015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221946C-6B41-46D0-9BE6-0AFF6F4A0767}"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C59E37E7-F7A8-4670-8102-7F1E0CA41378}" type="datetimeFigureOut">
              <a:rPr lang="tr-TR" smtClean="0"/>
              <a:t>22.10.2015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221946C-6B41-46D0-9BE6-0AFF6F4A0767}"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C59E37E7-F7A8-4670-8102-7F1E0CA41378}" type="datetimeFigureOut">
              <a:rPr lang="tr-TR" smtClean="0"/>
              <a:t>22.10.2015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221946C-6B41-46D0-9BE6-0AFF6F4A0767}"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C59E37E7-F7A8-4670-8102-7F1E0CA41378}" type="datetimeFigureOut">
              <a:rPr lang="tr-TR" smtClean="0"/>
              <a:t>22.10.2015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221946C-6B41-46D0-9BE6-0AFF6F4A0767}"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E37E7-F7A8-4670-8102-7F1E0CA41378}" type="datetimeFigureOut">
              <a:rPr lang="tr-TR" smtClean="0"/>
              <a:t>22.10.2015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221946C-6B41-46D0-9BE6-0AFF6F4A0767}"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C59E37E7-F7A8-4670-8102-7F1E0CA41378}" type="datetimeFigureOut">
              <a:rPr lang="tr-TR" smtClean="0"/>
              <a:t>22.10.2015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221946C-6B41-46D0-9BE6-0AFF6F4A0767}"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C59E37E7-F7A8-4670-8102-7F1E0CA41378}" type="datetimeFigureOut">
              <a:rPr lang="tr-TR" smtClean="0"/>
              <a:t>22.10.2015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4221946C-6B41-46D0-9BE6-0AFF6F4A0767}"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59E37E7-F7A8-4670-8102-7F1E0CA41378}" type="datetimeFigureOut">
              <a:rPr lang="tr-TR" smtClean="0"/>
              <a:t>22.10.2015</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221946C-6B41-46D0-9BE6-0AFF6F4A0767}"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http://medya.todayszaman.com/iskandinavya/2012/06/22/26.jpg"/>
          <p:cNvPicPr/>
          <p:nvPr/>
        </p:nvPicPr>
        <p:blipFill>
          <a:blip r:embed="rId3">
            <a:extLst>
              <a:ext uri="{28A0092B-C50C-407E-A947-70E740481C1C}">
                <a14:useLocalDpi xmlns:a14="http://schemas.microsoft.com/office/drawing/2010/main" val="0"/>
              </a:ext>
            </a:extLst>
          </a:blip>
          <a:srcRect/>
          <a:stretch>
            <a:fillRect/>
          </a:stretch>
        </p:blipFill>
        <p:spPr bwMode="auto">
          <a:xfrm>
            <a:off x="-7849" y="30413"/>
            <a:ext cx="9144000" cy="6858000"/>
          </a:xfrm>
          <a:prstGeom prst="rect">
            <a:avLst/>
          </a:prstGeom>
          <a:noFill/>
          <a:ln>
            <a:noFill/>
          </a:ln>
        </p:spPr>
      </p:pic>
      <p:sp>
        <p:nvSpPr>
          <p:cNvPr id="5" name="Başlık 1"/>
          <p:cNvSpPr>
            <a:spLocks noGrp="1"/>
          </p:cNvSpPr>
          <p:nvPr>
            <p:ph type="ctrTitle"/>
          </p:nvPr>
        </p:nvSpPr>
        <p:spPr>
          <a:xfrm>
            <a:off x="2835959" y="3482899"/>
            <a:ext cx="3456384" cy="761675"/>
          </a:xfrm>
        </p:spPr>
        <p:txBody>
          <a:bodyPr>
            <a:normAutofit fontScale="90000"/>
          </a:bodyPr>
          <a:lstStyle/>
          <a:p>
            <a:pPr algn="ctr"/>
            <a:r>
              <a:rPr lang="tr-TR" sz="5400" b="0" dirty="0" smtClean="0">
                <a:solidFill>
                  <a:schemeClr val="accent5">
                    <a:lumMod val="50000"/>
                  </a:schemeClr>
                </a:solidFill>
                <a:effectLst/>
              </a:rPr>
              <a:t>HOŞGELDİNİZ</a:t>
            </a:r>
            <a:endParaRPr lang="tr-TR" sz="5400" b="0" dirty="0">
              <a:solidFill>
                <a:schemeClr val="accent5">
                  <a:lumMod val="50000"/>
                </a:schemeClr>
              </a:solidFill>
              <a:effectLst/>
            </a:endParaRPr>
          </a:p>
        </p:txBody>
      </p:sp>
    </p:spTree>
    <p:extLst>
      <p:ext uri="{BB962C8B-B14F-4D97-AF65-F5344CB8AC3E}">
        <p14:creationId xmlns:p14="http://schemas.microsoft.com/office/powerpoint/2010/main" val="3637416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11560" y="1340769"/>
            <a:ext cx="7854696" cy="4464496"/>
          </a:xfrm>
        </p:spPr>
        <p:txBody>
          <a:bodyPr>
            <a:normAutofit/>
          </a:bodyPr>
          <a:lstStyle/>
          <a:p>
            <a:pPr algn="just"/>
            <a:r>
              <a:rPr lang="tr-TR" dirty="0" smtClean="0"/>
              <a:t>	</a:t>
            </a:r>
            <a:r>
              <a:rPr lang="tr-TR" sz="2800" dirty="0" smtClean="0"/>
              <a:t>Kaşar </a:t>
            </a:r>
            <a:r>
              <a:rPr lang="tr-TR" sz="2800" dirty="0"/>
              <a:t>peyniri: Hammaddenin peynir mayası kullanılarak pıhtılaştırılması ile elde edilen telemenin tekniğine uygun olarak işlenmesi ile üretilen, üretim aşamalarındaki farklılıklara göre taze veya olgunlaştırılmış olarak tanımlanabilen ve çeşidine özgü karakteristik özellikler gösteren telemesi haşlanan peyniri,</a:t>
            </a:r>
          </a:p>
          <a:p>
            <a:pPr algn="just"/>
            <a:endParaRPr lang="tr-TR" dirty="0"/>
          </a:p>
          <a:p>
            <a:pPr algn="just"/>
            <a:endParaRPr lang="tr-TR" dirty="0"/>
          </a:p>
        </p:txBody>
      </p:sp>
      <p:sp>
        <p:nvSpPr>
          <p:cNvPr id="4" name="Başlık 1"/>
          <p:cNvSpPr>
            <a:spLocks noGrp="1"/>
          </p:cNvSpPr>
          <p:nvPr>
            <p:ph type="ctrTitle"/>
          </p:nvPr>
        </p:nvSpPr>
        <p:spPr>
          <a:xfrm>
            <a:off x="539552" y="476672"/>
            <a:ext cx="7851648" cy="576064"/>
          </a:xfrm>
        </p:spPr>
        <p:txBody>
          <a:bodyPr>
            <a:noAutofit/>
          </a:bodyPr>
          <a:lstStyle/>
          <a:p>
            <a:pPr algn="ctr"/>
            <a:r>
              <a:rPr lang="tr-TR" sz="3600" dirty="0">
                <a:solidFill>
                  <a:srgbClr val="FFFF00"/>
                </a:solidFill>
              </a:rPr>
              <a:t>Tanımlar</a:t>
            </a:r>
          </a:p>
        </p:txBody>
      </p:sp>
      <p:pic>
        <p:nvPicPr>
          <p:cNvPr id="5" name="Resim 4" descr="https://encrypted-tbn3.gstatic.com/images?q=tbn:ANd9GcSKpRQOJQFbB527mvegI-agFASLRokCte9_JfGz2uTVzC497khR"/>
          <p:cNvPicPr/>
          <p:nvPr/>
        </p:nvPicPr>
        <p:blipFill>
          <a:blip r:embed="rId2">
            <a:extLst>
              <a:ext uri="{28A0092B-C50C-407E-A947-70E740481C1C}">
                <a14:useLocalDpi xmlns:a14="http://schemas.microsoft.com/office/drawing/2010/main" val="0"/>
              </a:ext>
            </a:extLst>
          </a:blip>
          <a:srcRect/>
          <a:stretch>
            <a:fillRect/>
          </a:stretch>
        </p:blipFill>
        <p:spPr bwMode="auto">
          <a:xfrm>
            <a:off x="0" y="4653136"/>
            <a:ext cx="4427984" cy="2204864"/>
          </a:xfrm>
          <a:prstGeom prst="rect">
            <a:avLst/>
          </a:prstGeom>
          <a:noFill/>
          <a:ln>
            <a:noFill/>
          </a:ln>
        </p:spPr>
      </p:pic>
      <p:pic>
        <p:nvPicPr>
          <p:cNvPr id="6" name="Resim 5" descr="kaşar peyniri ile ilgili görsel sonucu"/>
          <p:cNvPicPr/>
          <p:nvPr/>
        </p:nvPicPr>
        <p:blipFill>
          <a:blip r:embed="rId3">
            <a:extLst>
              <a:ext uri="{28A0092B-C50C-407E-A947-70E740481C1C}">
                <a14:useLocalDpi xmlns:a14="http://schemas.microsoft.com/office/drawing/2010/main" val="0"/>
              </a:ext>
            </a:extLst>
          </a:blip>
          <a:srcRect/>
          <a:stretch>
            <a:fillRect/>
          </a:stretch>
        </p:blipFill>
        <p:spPr bwMode="auto">
          <a:xfrm>
            <a:off x="4427985" y="4653136"/>
            <a:ext cx="4716016" cy="2204864"/>
          </a:xfrm>
          <a:prstGeom prst="rect">
            <a:avLst/>
          </a:prstGeom>
          <a:noFill/>
          <a:ln>
            <a:noFill/>
          </a:ln>
        </p:spPr>
      </p:pic>
    </p:spTree>
    <p:extLst>
      <p:ext uri="{BB962C8B-B14F-4D97-AF65-F5344CB8AC3E}">
        <p14:creationId xmlns:p14="http://schemas.microsoft.com/office/powerpoint/2010/main" val="3017640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67544" y="1484784"/>
            <a:ext cx="8280920" cy="5256584"/>
          </a:xfrm>
        </p:spPr>
        <p:txBody>
          <a:bodyPr>
            <a:normAutofit/>
          </a:bodyPr>
          <a:lstStyle/>
          <a:p>
            <a:pPr algn="just"/>
            <a:r>
              <a:rPr lang="tr-TR" dirty="0"/>
              <a:t>	</a:t>
            </a:r>
            <a:r>
              <a:rPr lang="tr-TR" sz="2800" dirty="0" smtClean="0"/>
              <a:t>Tulum </a:t>
            </a:r>
            <a:r>
              <a:rPr lang="tr-TR" sz="2800" dirty="0"/>
              <a:t>peyniri: Hammaddenin peynir mayası kullanılarak pıhtılaştırılması ile elde edilen telemenin fermantasyonunu takiben ufalanıp tuzlanması, daha sonra gıdaya temasa uygun bir ambalaj malzemesine veya deri tulumlara sıkıca basılarak üretilen ve olgunlaştırıldıktan sonra piyasaya arz edilen çeşidine özgü karakteristik özellikler gösteren peyniri,</a:t>
            </a:r>
          </a:p>
          <a:p>
            <a:pPr algn="just"/>
            <a:endParaRPr lang="tr-TR" dirty="0"/>
          </a:p>
        </p:txBody>
      </p:sp>
      <p:sp>
        <p:nvSpPr>
          <p:cNvPr id="4" name="Başlık 1"/>
          <p:cNvSpPr>
            <a:spLocks noGrp="1"/>
          </p:cNvSpPr>
          <p:nvPr>
            <p:ph type="ctrTitle"/>
          </p:nvPr>
        </p:nvSpPr>
        <p:spPr>
          <a:xfrm>
            <a:off x="539552" y="476672"/>
            <a:ext cx="7851648" cy="576064"/>
          </a:xfrm>
        </p:spPr>
        <p:txBody>
          <a:bodyPr>
            <a:noAutofit/>
          </a:bodyPr>
          <a:lstStyle/>
          <a:p>
            <a:pPr algn="ctr"/>
            <a:r>
              <a:rPr lang="tr-TR" sz="3600" dirty="0">
                <a:solidFill>
                  <a:srgbClr val="FFFF00"/>
                </a:solidFill>
              </a:rPr>
              <a:t>Tanımlar</a:t>
            </a:r>
          </a:p>
        </p:txBody>
      </p:sp>
      <p:pic>
        <p:nvPicPr>
          <p:cNvPr id="4098" name="Picture 2" descr="tulum peyniri yapım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81128"/>
            <a:ext cx="4860032" cy="22768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mailce.com/wp-content/uploads/2013/09/tulum-peyni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581128"/>
            <a:ext cx="4271361" cy="230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575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1772816"/>
            <a:ext cx="8136904" cy="3672408"/>
          </a:xfrm>
        </p:spPr>
        <p:txBody>
          <a:bodyPr>
            <a:normAutofit/>
          </a:bodyPr>
          <a:lstStyle/>
          <a:p>
            <a:pPr algn="just"/>
            <a:r>
              <a:rPr lang="tr-TR" dirty="0" smtClean="0"/>
              <a:t>	</a:t>
            </a:r>
            <a:r>
              <a:rPr lang="tr-TR" sz="2800" dirty="0" smtClean="0"/>
              <a:t>Yabancı </a:t>
            </a:r>
            <a:r>
              <a:rPr lang="tr-TR" sz="2800" dirty="0"/>
              <a:t>madde: Peynir üretiminde kullanımına izin verilen bileşenler dışında peynirde bulunabilecek her türlü organik ve/veya inorganik maddeyi,</a:t>
            </a:r>
          </a:p>
        </p:txBody>
      </p:sp>
      <p:sp>
        <p:nvSpPr>
          <p:cNvPr id="5" name="Başlık 1"/>
          <p:cNvSpPr>
            <a:spLocks noGrp="1"/>
          </p:cNvSpPr>
          <p:nvPr>
            <p:ph type="ctrTitle"/>
          </p:nvPr>
        </p:nvSpPr>
        <p:spPr>
          <a:xfrm>
            <a:off x="539552" y="476672"/>
            <a:ext cx="7851648" cy="576064"/>
          </a:xfrm>
        </p:spPr>
        <p:txBody>
          <a:bodyPr>
            <a:noAutofit/>
          </a:bodyPr>
          <a:lstStyle/>
          <a:p>
            <a:pPr algn="ctr"/>
            <a:r>
              <a:rPr lang="tr-TR" sz="3600" dirty="0">
                <a:solidFill>
                  <a:srgbClr val="FFFF00"/>
                </a:solidFill>
              </a:rPr>
              <a:t>Tanımlar</a:t>
            </a:r>
          </a:p>
        </p:txBody>
      </p:sp>
      <p:pic>
        <p:nvPicPr>
          <p:cNvPr id="4" name="Resim 3" descr="Sütaş  Peynirde Kahverengi Bir Kalıntı Çıktı!"/>
          <p:cNvPicPr/>
          <p:nvPr/>
        </p:nvPicPr>
        <p:blipFill>
          <a:blip r:embed="rId2">
            <a:extLst>
              <a:ext uri="{28A0092B-C50C-407E-A947-70E740481C1C}">
                <a14:useLocalDpi xmlns:a14="http://schemas.microsoft.com/office/drawing/2010/main" val="0"/>
              </a:ext>
            </a:extLst>
          </a:blip>
          <a:srcRect/>
          <a:stretch>
            <a:fillRect/>
          </a:stretch>
        </p:blipFill>
        <p:spPr bwMode="auto">
          <a:xfrm>
            <a:off x="0" y="3573016"/>
            <a:ext cx="4211960" cy="3305765"/>
          </a:xfrm>
          <a:prstGeom prst="rect">
            <a:avLst/>
          </a:prstGeom>
          <a:noFill/>
          <a:ln>
            <a:noFill/>
          </a:ln>
        </p:spPr>
      </p:pic>
      <p:pic>
        <p:nvPicPr>
          <p:cNvPr id="6" name="Resim 5" descr="https://encrypted-tbn0.gstatic.com/images?q=tbn:ANd9GcR5SgTfEk0RKqTHa5wIUD2UTjynKBXFn9wybE4hFq9nhLznH-F9"/>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573016"/>
            <a:ext cx="4932039" cy="3305765"/>
          </a:xfrm>
          <a:prstGeom prst="rect">
            <a:avLst/>
          </a:prstGeom>
          <a:noFill/>
          <a:ln>
            <a:noFill/>
          </a:ln>
        </p:spPr>
      </p:pic>
    </p:spTree>
    <p:extLst>
      <p:ext uri="{BB962C8B-B14F-4D97-AF65-F5344CB8AC3E}">
        <p14:creationId xmlns:p14="http://schemas.microsoft.com/office/powerpoint/2010/main" val="3696760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98204" y="548680"/>
            <a:ext cx="7491608" cy="576064"/>
          </a:xfrm>
        </p:spPr>
        <p:txBody>
          <a:bodyPr>
            <a:normAutofit/>
          </a:bodyPr>
          <a:lstStyle/>
          <a:p>
            <a:pPr algn="ctr"/>
            <a:r>
              <a:rPr lang="tr-TR" sz="2800" dirty="0" smtClean="0">
                <a:solidFill>
                  <a:srgbClr val="FFFF00"/>
                </a:solidFill>
                <a:effectLst/>
              </a:rPr>
              <a:t>Ürün Özellikleri</a:t>
            </a:r>
            <a:endParaRPr lang="tr-TR" sz="2800" dirty="0">
              <a:solidFill>
                <a:srgbClr val="FFFF00"/>
              </a:solidFill>
            </a:endParaRPr>
          </a:p>
        </p:txBody>
      </p:sp>
      <p:sp>
        <p:nvSpPr>
          <p:cNvPr id="3" name="Alt Başlık 2"/>
          <p:cNvSpPr>
            <a:spLocks noGrp="1"/>
          </p:cNvSpPr>
          <p:nvPr>
            <p:ph type="subTitle" idx="1"/>
          </p:nvPr>
        </p:nvSpPr>
        <p:spPr>
          <a:xfrm>
            <a:off x="683568" y="1988840"/>
            <a:ext cx="7920880" cy="4608512"/>
          </a:xfrm>
        </p:spPr>
        <p:txBody>
          <a:bodyPr>
            <a:normAutofit/>
          </a:bodyPr>
          <a:lstStyle/>
          <a:p>
            <a:pPr algn="just"/>
            <a:r>
              <a:rPr lang="tr-TR" dirty="0" smtClean="0"/>
              <a:t>	</a:t>
            </a:r>
            <a:r>
              <a:rPr lang="tr-TR" sz="2800" dirty="0"/>
              <a:t>Çiğ sütten veya </a:t>
            </a:r>
            <a:r>
              <a:rPr lang="tr-TR" sz="2800" dirty="0" err="1"/>
              <a:t>termizasyon</a:t>
            </a:r>
            <a:r>
              <a:rPr lang="tr-TR" sz="2800" dirty="0"/>
              <a:t> işlemi uygulanan sütlerden üretilen ve telemesi haşlanmamış peynirler taze olarak piyasaya arz edilemez. Bu peynirler üretimden sonra en az 4 ay uygun koşullarda olgunlaştırıldıktan sonra piyasaya arz edilir.</a:t>
            </a:r>
          </a:p>
          <a:p>
            <a:pPr algn="just"/>
            <a:endParaRPr lang="tr-TR" dirty="0">
              <a:latin typeface="+mj-lt"/>
            </a:endParaRPr>
          </a:p>
        </p:txBody>
      </p:sp>
    </p:spTree>
    <p:extLst>
      <p:ext uri="{BB962C8B-B14F-4D97-AF65-F5344CB8AC3E}">
        <p14:creationId xmlns:p14="http://schemas.microsoft.com/office/powerpoint/2010/main" val="1124258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83568" y="1988840"/>
            <a:ext cx="7920880" cy="4608512"/>
          </a:xfrm>
        </p:spPr>
        <p:txBody>
          <a:bodyPr>
            <a:normAutofit/>
          </a:bodyPr>
          <a:lstStyle/>
          <a:p>
            <a:pPr algn="just"/>
            <a:r>
              <a:rPr lang="tr-TR" dirty="0" smtClean="0"/>
              <a:t>	</a:t>
            </a:r>
            <a:r>
              <a:rPr lang="tr-TR" sz="2800" dirty="0"/>
              <a:t>Çiğ sütten veya </a:t>
            </a:r>
            <a:r>
              <a:rPr lang="tr-TR" sz="2800" dirty="0" err="1"/>
              <a:t>termizasyon</a:t>
            </a:r>
            <a:r>
              <a:rPr lang="tr-TR" sz="2800" dirty="0"/>
              <a:t> işlemi uygulanan sütlerden üretilen ve telemesi haşlanmamış peynirler taze olarak piyasaya arz edilemez. Bu peynirler üretimden sonra en az 4 ay uygun koşullarda olgunlaştırıldıktan sonra piyasaya arz edilir.</a:t>
            </a:r>
          </a:p>
          <a:p>
            <a:pPr algn="just"/>
            <a:endParaRPr lang="tr-TR" sz="2800" dirty="0">
              <a:latin typeface="+mj-lt"/>
            </a:endParaRPr>
          </a:p>
        </p:txBody>
      </p:sp>
      <p:sp>
        <p:nvSpPr>
          <p:cNvPr id="5" name="Başlık 1"/>
          <p:cNvSpPr>
            <a:spLocks noGrp="1"/>
          </p:cNvSpPr>
          <p:nvPr>
            <p:ph type="ctrTitle"/>
          </p:nvPr>
        </p:nvSpPr>
        <p:spPr>
          <a:xfrm>
            <a:off x="898204" y="548680"/>
            <a:ext cx="7491608" cy="576064"/>
          </a:xfrm>
        </p:spPr>
        <p:txBody>
          <a:bodyPr>
            <a:normAutofit/>
          </a:bodyPr>
          <a:lstStyle/>
          <a:p>
            <a:pPr algn="ctr"/>
            <a:r>
              <a:rPr lang="tr-TR" sz="2800" dirty="0" smtClean="0">
                <a:solidFill>
                  <a:srgbClr val="FFFF00"/>
                </a:solidFill>
                <a:effectLst/>
              </a:rPr>
              <a:t>Ürün Özellikleri</a:t>
            </a:r>
            <a:endParaRPr lang="tr-TR" sz="2800" dirty="0">
              <a:solidFill>
                <a:srgbClr val="FFFF00"/>
              </a:solidFill>
            </a:endParaRPr>
          </a:p>
        </p:txBody>
      </p:sp>
    </p:spTree>
    <p:extLst>
      <p:ext uri="{BB962C8B-B14F-4D97-AF65-F5344CB8AC3E}">
        <p14:creationId xmlns:p14="http://schemas.microsoft.com/office/powerpoint/2010/main" val="3576461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83568" y="1988840"/>
            <a:ext cx="7920880" cy="4608512"/>
          </a:xfrm>
        </p:spPr>
        <p:txBody>
          <a:bodyPr>
            <a:normAutofit/>
          </a:bodyPr>
          <a:lstStyle/>
          <a:p>
            <a:pPr algn="just"/>
            <a:r>
              <a:rPr lang="tr-TR" dirty="0" smtClean="0"/>
              <a:t>	</a:t>
            </a:r>
            <a:r>
              <a:rPr lang="tr-TR" sz="2800" b="1" u="sng" dirty="0"/>
              <a:t>Bu Tebliğ kapsamında yer alan peynirlere, onaylı işletmelerde veya son tüketiciye sunulurken satış esnasında, dilimleme, rendeleme ve ufalama gibi fiziksel işlemler uygulanabilir.</a:t>
            </a:r>
          </a:p>
          <a:p>
            <a:pPr algn="just"/>
            <a:endParaRPr lang="tr-TR" sz="2800" b="1" u="sng" dirty="0">
              <a:latin typeface="+mj-lt"/>
            </a:endParaRPr>
          </a:p>
        </p:txBody>
      </p:sp>
      <p:sp>
        <p:nvSpPr>
          <p:cNvPr id="5" name="Başlık 1"/>
          <p:cNvSpPr>
            <a:spLocks noGrp="1"/>
          </p:cNvSpPr>
          <p:nvPr>
            <p:ph type="ctrTitle"/>
          </p:nvPr>
        </p:nvSpPr>
        <p:spPr>
          <a:xfrm>
            <a:off x="898204" y="548680"/>
            <a:ext cx="7491608" cy="576064"/>
          </a:xfrm>
        </p:spPr>
        <p:txBody>
          <a:bodyPr>
            <a:normAutofit/>
          </a:bodyPr>
          <a:lstStyle/>
          <a:p>
            <a:pPr algn="ctr"/>
            <a:r>
              <a:rPr lang="tr-TR" sz="3600" dirty="0" smtClean="0">
                <a:solidFill>
                  <a:srgbClr val="FFFF00"/>
                </a:solidFill>
                <a:effectLst/>
              </a:rPr>
              <a:t>Ürün Özellikleri</a:t>
            </a:r>
            <a:endParaRPr lang="tr-TR" sz="3600" dirty="0">
              <a:solidFill>
                <a:srgbClr val="FFFF00"/>
              </a:solidFill>
            </a:endParaRPr>
          </a:p>
        </p:txBody>
      </p:sp>
      <p:pic>
        <p:nvPicPr>
          <p:cNvPr id="4" name="Resim 3" descr="ufalanmış peynir — Stok fotoğraf #25574261"/>
          <p:cNvPicPr/>
          <p:nvPr/>
        </p:nvPicPr>
        <p:blipFill>
          <a:blip r:embed="rId2">
            <a:extLst>
              <a:ext uri="{28A0092B-C50C-407E-A947-70E740481C1C}">
                <a14:useLocalDpi xmlns:a14="http://schemas.microsoft.com/office/drawing/2010/main" val="0"/>
              </a:ext>
            </a:extLst>
          </a:blip>
          <a:srcRect/>
          <a:stretch>
            <a:fillRect/>
          </a:stretch>
        </p:blipFill>
        <p:spPr bwMode="auto">
          <a:xfrm>
            <a:off x="6516215" y="4405430"/>
            <a:ext cx="2627785" cy="2428875"/>
          </a:xfrm>
          <a:prstGeom prst="rect">
            <a:avLst/>
          </a:prstGeom>
          <a:noFill/>
          <a:ln>
            <a:noFill/>
          </a:ln>
        </p:spPr>
      </p:pic>
      <p:sp>
        <p:nvSpPr>
          <p:cNvPr id="2" name="AutoShape 2" descr="rendelenmiş peynir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124" name="Picture 4" descr="peynir rende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405430"/>
            <a:ext cx="3791271" cy="245257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peynirmatik.com.tr/wp-content/uploads/2014/05/beyaz-peyni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94556"/>
            <a:ext cx="2771800" cy="246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616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83568" y="1988840"/>
            <a:ext cx="7920880" cy="4608512"/>
          </a:xfrm>
        </p:spPr>
        <p:txBody>
          <a:bodyPr>
            <a:normAutofit/>
          </a:bodyPr>
          <a:lstStyle/>
          <a:p>
            <a:pPr algn="just"/>
            <a:r>
              <a:rPr lang="tr-TR" dirty="0" smtClean="0"/>
              <a:t>	</a:t>
            </a:r>
            <a:r>
              <a:rPr lang="tr-TR" sz="2800" b="1" u="sng" dirty="0"/>
              <a:t>Bu Tebliğ kapsamında yer alan peynirlerden onaylı işletmelerde rendeleme ve ufalama gibi fiziksel işlemler uygulanan peynirler, birbirleri ile karıştırılarak </a:t>
            </a:r>
            <a:r>
              <a:rPr lang="tr-TR" sz="2800" b="1" i="1" u="sng" dirty="0"/>
              <a:t>piyasaya arz edilemez.</a:t>
            </a:r>
          </a:p>
          <a:p>
            <a:pPr algn="just"/>
            <a:endParaRPr lang="tr-TR" dirty="0">
              <a:latin typeface="+mj-lt"/>
            </a:endParaRPr>
          </a:p>
        </p:txBody>
      </p:sp>
      <p:sp>
        <p:nvSpPr>
          <p:cNvPr id="4" name="Başlık 1"/>
          <p:cNvSpPr txBox="1">
            <a:spLocks/>
          </p:cNvSpPr>
          <p:nvPr/>
        </p:nvSpPr>
        <p:spPr>
          <a:xfrm>
            <a:off x="898204" y="548680"/>
            <a:ext cx="7491608" cy="57606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3600" smtClean="0">
                <a:solidFill>
                  <a:srgbClr val="FFFF00"/>
                </a:solidFill>
                <a:effectLst/>
              </a:rPr>
              <a:t>Ürün Özellikleri</a:t>
            </a:r>
            <a:endParaRPr lang="tr-TR" sz="3600" dirty="0">
              <a:solidFill>
                <a:srgbClr val="FFFF00"/>
              </a:solidFill>
            </a:endParaRPr>
          </a:p>
        </p:txBody>
      </p:sp>
    </p:spTree>
    <p:extLst>
      <p:ext uri="{BB962C8B-B14F-4D97-AF65-F5344CB8AC3E}">
        <p14:creationId xmlns:p14="http://schemas.microsoft.com/office/powerpoint/2010/main" val="3602231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83568" y="1988840"/>
            <a:ext cx="7920880" cy="4608512"/>
          </a:xfrm>
        </p:spPr>
        <p:txBody>
          <a:bodyPr>
            <a:normAutofit/>
          </a:bodyPr>
          <a:lstStyle/>
          <a:p>
            <a:pPr algn="just"/>
            <a:r>
              <a:rPr lang="tr-TR" dirty="0" smtClean="0"/>
              <a:t>	</a:t>
            </a:r>
            <a:r>
              <a:rPr lang="tr-TR" sz="2800" dirty="0"/>
              <a:t>Bu Tebliğ kapsamında yer alan ürünler; Hayvansal Gıdalar İçin Özel Hijyen Kuralları Yönetmeliği, 17/12/2011 tarihli ve 28145 sayılı Resmî </a:t>
            </a:r>
            <a:r>
              <a:rPr lang="tr-TR" sz="2800" dirty="0" err="1"/>
              <a:t>Gazete’de</a:t>
            </a:r>
            <a:r>
              <a:rPr lang="tr-TR" sz="2800" dirty="0"/>
              <a:t> yayımlanan Gıda Hijyeni Yönetmeliği ve 29/12/2011 tarihli ve 28157 3 üncü mükerrer sayılı Resmî </a:t>
            </a:r>
            <a:r>
              <a:rPr lang="tr-TR" sz="2800" dirty="0" err="1"/>
              <a:t>Gazete’de</a:t>
            </a:r>
            <a:r>
              <a:rPr lang="tr-TR" sz="2800" dirty="0"/>
              <a:t> yayımlanan Türk Gıda Kodeksi Mikrobiyolojik Kriterler Yönetmeliğinde yer alan hükümlere uygun üretilir.</a:t>
            </a:r>
          </a:p>
          <a:p>
            <a:pPr algn="just"/>
            <a:endParaRPr lang="tr-TR" dirty="0">
              <a:latin typeface="+mj-lt"/>
            </a:endParaRPr>
          </a:p>
        </p:txBody>
      </p:sp>
      <p:sp>
        <p:nvSpPr>
          <p:cNvPr id="5" name="Başlık 1"/>
          <p:cNvSpPr>
            <a:spLocks noGrp="1"/>
          </p:cNvSpPr>
          <p:nvPr>
            <p:ph type="ctrTitle"/>
          </p:nvPr>
        </p:nvSpPr>
        <p:spPr>
          <a:xfrm>
            <a:off x="898204" y="548680"/>
            <a:ext cx="7491608" cy="576064"/>
          </a:xfrm>
        </p:spPr>
        <p:txBody>
          <a:bodyPr>
            <a:normAutofit/>
          </a:bodyPr>
          <a:lstStyle/>
          <a:p>
            <a:pPr algn="ctr"/>
            <a:r>
              <a:rPr lang="tr-TR" sz="3600" dirty="0">
                <a:solidFill>
                  <a:srgbClr val="FFFF00"/>
                </a:solidFill>
                <a:effectLst/>
              </a:rPr>
              <a:t>H</a:t>
            </a:r>
            <a:r>
              <a:rPr lang="tr-TR" sz="3600" dirty="0" smtClean="0">
                <a:solidFill>
                  <a:srgbClr val="FFFF00"/>
                </a:solidFill>
                <a:effectLst/>
              </a:rPr>
              <a:t>ijyen</a:t>
            </a:r>
            <a:endParaRPr lang="tr-TR" sz="3600" dirty="0">
              <a:solidFill>
                <a:srgbClr val="FFFF00"/>
              </a:solidFill>
            </a:endParaRPr>
          </a:p>
        </p:txBody>
      </p:sp>
    </p:spTree>
    <p:extLst>
      <p:ext uri="{BB962C8B-B14F-4D97-AF65-F5344CB8AC3E}">
        <p14:creationId xmlns:p14="http://schemas.microsoft.com/office/powerpoint/2010/main" val="2523090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83568" y="1988840"/>
            <a:ext cx="7920880" cy="4608512"/>
          </a:xfrm>
        </p:spPr>
        <p:txBody>
          <a:bodyPr>
            <a:normAutofit/>
          </a:bodyPr>
          <a:lstStyle/>
          <a:p>
            <a:pPr algn="just"/>
            <a:r>
              <a:rPr lang="tr-TR" dirty="0" smtClean="0"/>
              <a:t>	</a:t>
            </a:r>
            <a:r>
              <a:rPr lang="tr-TR" dirty="0"/>
              <a:t>Bu Tebliğ kapsamında doğrudan satış için hazır ambalajlı hale getirilmiş olan peynirler; sadece bu Tebliğin hijyen ile ilgili kriterlerini karşılayan yerlerde piyasaya arz edilir.</a:t>
            </a:r>
          </a:p>
          <a:p>
            <a:pPr algn="just"/>
            <a:endParaRPr lang="tr-TR" dirty="0">
              <a:latin typeface="+mj-lt"/>
            </a:endParaRPr>
          </a:p>
        </p:txBody>
      </p:sp>
      <p:sp>
        <p:nvSpPr>
          <p:cNvPr id="4" name="Başlık 1"/>
          <p:cNvSpPr txBox="1">
            <a:spLocks/>
          </p:cNvSpPr>
          <p:nvPr/>
        </p:nvSpPr>
        <p:spPr>
          <a:xfrm>
            <a:off x="898204" y="548680"/>
            <a:ext cx="7491608" cy="57606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3600" dirty="0" smtClean="0">
                <a:solidFill>
                  <a:srgbClr val="FFFF00"/>
                </a:solidFill>
                <a:effectLst/>
              </a:rPr>
              <a:t>Hijyen</a:t>
            </a:r>
            <a:endParaRPr lang="tr-TR" sz="3600" dirty="0">
              <a:solidFill>
                <a:srgbClr val="FFFF00"/>
              </a:solidFill>
            </a:endParaRPr>
          </a:p>
        </p:txBody>
      </p:sp>
      <p:pic>
        <p:nvPicPr>
          <p:cNvPr id="5" name="Resim 4" descr="peynire uygulanan fiziksel işlemler ile ilgili gö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645024"/>
            <a:ext cx="4680520" cy="3233580"/>
          </a:xfrm>
          <a:prstGeom prst="rect">
            <a:avLst/>
          </a:prstGeom>
          <a:noFill/>
          <a:ln>
            <a:noFill/>
          </a:ln>
        </p:spPr>
      </p:pic>
    </p:spTree>
    <p:extLst>
      <p:ext uri="{BB962C8B-B14F-4D97-AF65-F5344CB8AC3E}">
        <p14:creationId xmlns:p14="http://schemas.microsoft.com/office/powerpoint/2010/main" val="1331544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83568" y="1988840"/>
            <a:ext cx="7920880" cy="4608512"/>
          </a:xfrm>
        </p:spPr>
        <p:txBody>
          <a:bodyPr>
            <a:normAutofit/>
          </a:bodyPr>
          <a:lstStyle/>
          <a:p>
            <a:pPr algn="just"/>
            <a:r>
              <a:rPr lang="tr-TR" dirty="0" smtClean="0"/>
              <a:t>	</a:t>
            </a:r>
            <a:r>
              <a:rPr lang="tr-TR" sz="2800" dirty="0"/>
              <a:t>Bu Tebliğ kapsamında yer alan ürünlerin ambalajları, 29/12/2011 tarihli ve 28157 3 üncü mükerrer sayılı Resmî </a:t>
            </a:r>
            <a:r>
              <a:rPr lang="tr-TR" sz="2800" dirty="0" err="1"/>
              <a:t>Gazete’de</a:t>
            </a:r>
            <a:r>
              <a:rPr lang="tr-TR" sz="2800" dirty="0"/>
              <a:t> yayımlanan Türk Gıda Kodeksi Gıda ile Temas Eden Madde ve Malzemeler Yönetmeliğine ve Gıda Hijyeni Yönetmeliği hükümlerine uygun olur.</a:t>
            </a:r>
          </a:p>
          <a:p>
            <a:pPr algn="just"/>
            <a:endParaRPr lang="tr-TR" sz="2800" dirty="0"/>
          </a:p>
          <a:p>
            <a:pPr algn="just"/>
            <a:endParaRPr lang="tr-TR" dirty="0">
              <a:latin typeface="+mj-lt"/>
            </a:endParaRPr>
          </a:p>
        </p:txBody>
      </p:sp>
      <p:sp>
        <p:nvSpPr>
          <p:cNvPr id="4" name="Başlık 1"/>
          <p:cNvSpPr txBox="1">
            <a:spLocks/>
          </p:cNvSpPr>
          <p:nvPr/>
        </p:nvSpPr>
        <p:spPr>
          <a:xfrm>
            <a:off x="898204" y="548680"/>
            <a:ext cx="7491608" cy="57606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3600" dirty="0" smtClean="0">
                <a:solidFill>
                  <a:srgbClr val="FFFF00"/>
                </a:solidFill>
                <a:effectLst/>
              </a:rPr>
              <a:t>Ambalajlama</a:t>
            </a:r>
            <a:endParaRPr lang="tr-TR" sz="3600" dirty="0">
              <a:solidFill>
                <a:srgbClr val="FFFF00"/>
              </a:solidFill>
            </a:endParaRPr>
          </a:p>
        </p:txBody>
      </p:sp>
    </p:spTree>
    <p:extLst>
      <p:ext uri="{BB962C8B-B14F-4D97-AF65-F5344CB8AC3E}">
        <p14:creationId xmlns:p14="http://schemas.microsoft.com/office/powerpoint/2010/main" val="425502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764704"/>
            <a:ext cx="7851648" cy="4968552"/>
          </a:xfrm>
        </p:spPr>
        <p:txBody>
          <a:bodyPr>
            <a:normAutofit fontScale="90000"/>
          </a:bodyPr>
          <a:lstStyle/>
          <a:p>
            <a:pPr algn="ctr"/>
            <a:r>
              <a:rPr lang="tr-TR" dirty="0" smtClean="0">
                <a:solidFill>
                  <a:srgbClr val="FFFF00"/>
                </a:solidFill>
              </a:rPr>
              <a:t>Gıda ve Kontrol Genel Müdürlüğü</a:t>
            </a:r>
            <a:br>
              <a:rPr lang="tr-TR" dirty="0" smtClean="0">
                <a:solidFill>
                  <a:srgbClr val="FFFF00"/>
                </a:solidFill>
              </a:rPr>
            </a:br>
            <a:r>
              <a:rPr lang="tr-TR" dirty="0" smtClean="0">
                <a:solidFill>
                  <a:srgbClr val="FFFF00"/>
                </a:solidFill>
              </a:rPr>
              <a:t>Gıda İşletmeleri ve Kodeks Daire Başkanlığı</a:t>
            </a:r>
            <a:br>
              <a:rPr lang="tr-TR" dirty="0" smtClean="0">
                <a:solidFill>
                  <a:srgbClr val="FFFF00"/>
                </a:solidFill>
              </a:rPr>
            </a:br>
            <a:r>
              <a:rPr lang="tr-TR" dirty="0">
                <a:solidFill>
                  <a:srgbClr val="FFFF00"/>
                </a:solidFill>
              </a:rPr>
              <a:t/>
            </a:r>
            <a:br>
              <a:rPr lang="tr-TR" dirty="0">
                <a:solidFill>
                  <a:srgbClr val="FFFF00"/>
                </a:solidFill>
              </a:rPr>
            </a:br>
            <a:endParaRPr lang="tr-TR" dirty="0">
              <a:solidFill>
                <a:srgbClr val="FFFF00"/>
              </a:solidFill>
            </a:endParaRPr>
          </a:p>
        </p:txBody>
      </p:sp>
    </p:spTree>
    <p:extLst>
      <p:ext uri="{BB962C8B-B14F-4D97-AF65-F5344CB8AC3E}">
        <p14:creationId xmlns:p14="http://schemas.microsoft.com/office/powerpoint/2010/main" val="414429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83568" y="1988840"/>
            <a:ext cx="7920880" cy="4608512"/>
          </a:xfrm>
        </p:spPr>
        <p:txBody>
          <a:bodyPr>
            <a:normAutofit/>
          </a:bodyPr>
          <a:lstStyle/>
          <a:p>
            <a:pPr algn="just"/>
            <a:r>
              <a:rPr lang="tr-TR" dirty="0" smtClean="0"/>
              <a:t>	</a:t>
            </a:r>
            <a:r>
              <a:rPr lang="tr-TR" dirty="0"/>
              <a:t>Tulum Peyniri üretiminde kullanılan deri tulumlar koyun, keçi ve buzağıdan elde edilir.</a:t>
            </a:r>
          </a:p>
          <a:p>
            <a:pPr algn="just"/>
            <a:r>
              <a:rPr lang="tr-TR" dirty="0" smtClean="0"/>
              <a:t>	a</a:t>
            </a:r>
            <a:r>
              <a:rPr lang="tr-TR" dirty="0"/>
              <a:t>) Deri tulumlar her türlü </a:t>
            </a:r>
            <a:r>
              <a:rPr lang="tr-TR" dirty="0" err="1"/>
              <a:t>zoonoz</a:t>
            </a:r>
            <a:r>
              <a:rPr lang="tr-TR" dirty="0"/>
              <a:t> enfeksiyondan ari, peynire ağır metal ve yabancı madde bulaşması yapmayacak şekilde temiz ve kuru olur.</a:t>
            </a:r>
          </a:p>
          <a:p>
            <a:pPr algn="just"/>
            <a:endParaRPr lang="tr-TR" dirty="0">
              <a:latin typeface="+mj-lt"/>
            </a:endParaRPr>
          </a:p>
        </p:txBody>
      </p:sp>
      <p:sp>
        <p:nvSpPr>
          <p:cNvPr id="4" name="Başlık 1"/>
          <p:cNvSpPr txBox="1">
            <a:spLocks/>
          </p:cNvSpPr>
          <p:nvPr/>
        </p:nvSpPr>
        <p:spPr>
          <a:xfrm>
            <a:off x="898204" y="548680"/>
            <a:ext cx="7491608" cy="57606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3600" dirty="0" smtClean="0">
                <a:solidFill>
                  <a:srgbClr val="FFFF00"/>
                </a:solidFill>
                <a:effectLst/>
              </a:rPr>
              <a:t>Ambalajlama</a:t>
            </a:r>
            <a:endParaRPr lang="tr-TR" sz="3600" dirty="0">
              <a:solidFill>
                <a:srgbClr val="FFFF00"/>
              </a:solidFill>
            </a:endParaRPr>
          </a:p>
        </p:txBody>
      </p:sp>
      <p:sp>
        <p:nvSpPr>
          <p:cNvPr id="2" name="AutoShape 2" descr="data:image/jpeg;base64,/9j/4AAQSkZJRgABAQAAAQABAAD/2wCEAAkGBxQTEhUUEhQWFhUXGRwZGBgYGBgYFxoaHBcdFxcaGBoYICggGB0lHxgYIjEhJSksLi4uGB8zODMsNygtLisBCgoKDg0OGxAQGywkICQsLCwsLCwsLCwsLCwsLCwsLCwsLCwsLCwsLCwsLCwsLCwsLCwsLCwsLCwsLCwsLCwsLP/AABEIAOEA4QMBIgACEQEDEQH/xAAbAAACAwEBAQAAAAAAAAAAAAAABAMFBgcCAf/EAEEQAAEDAgMEBwYEBQMEAwEAAAEAAhEDIQQSMQVBUWEGEyJxgZGhMrHB0eHwB0JSkhQVI2JyFmPxQ1Nz0lSCojP/xAAZAQEBAQEBAQAAAAAAAAAAAAAAAgEDBAX/xAAjEQACAgICAgIDAQAAAAAAAAAAAQIRAyESMRNBIlEyQmGB/9oADAMBAAIRAxEAPwDuKEIQAhCEAIQhACEIQAhCEAIQhACEIQAhCEAIQhACEIQAhCEAIQhACEIQAhCEAIQhACEIQAhCEAIQhACEIQAhCEAIQhACEIQAhCEAIQhACEIQAhCEAIQhACEIQAhCEAIQhAZCr+I2Da3Metj/AMf1UdL8TMC4AzUE8WfVcyqsBaQdCqdmGBBaXAFp8dLd9ijMZ2ml+JGCdo6pYwZZFx4rw78TMDOWas/+Mx5yuLvwTvyunxU2Cwbpu5scyJU2yeTO2jp1hf8Ac/Z9VFV/EHCNMHrf2fVc3aqjbGFJeCHkWiBpZaU2ddH4i4OQP6t/7Pqvb/xAwgE/1f2fVcTbgXkwKp8gpm7OrtuKhtyB+KyyeT+jtNPp5hSJHWfs+q8Yn8QMIxuZ3WR/h9Vy7ZjX5O27MZ1iLKbE0swhaX6Oh0vxMwbogVrmB/TPfxTbuneFG6r+z6riWOp1ZOsTIuZ+iWdiKjuyc0LLOfOuzu1Lp7hHaGp+z6r0enOF/wBz9n1XKNj0MrdCJ0nVPVm9l0awYW2dF0dEp9P8IdOt/Z9V7PTzC/7n7PquOHE1os1sd8Ly2vXAgMbe+qzkRyOxt6f4QuyzUn/D6qX/AFvhv9z9v1XH8FWqF4DqbROrpv5K5ARMpOzeVvxJwTXZSak8mT8VJhfxBwlQS3rY/wAI+K5RiqJbJa2XTOl0vSxNRgIAPEDh9EsnlXZ2QdOsLMf1AebI96mb0xw5/X+36rj2AY6o4E5pnnHNadrFq2UnZtXdOMKCR/Ut/b9VI7plhhB7d/7fquTVNodok03i53fJeqG16Ys4O1mYW2iOZ1YdNMNJH9S39n1UTuneFkiKtv7Le9c9wDmuzva6QSPAxceqWxWGLvZIQ1ydHTqfTjCmYL7GD2fqvn+ucJMAvJ5N+q5G/C1JtvVps7Blol0T6oiI5G3VHS/9aYb/AHP2/VC51lKFVHW2Z2jh3Od2nkDgC0qMvYHxlDiLGdbcExhgRU0sd8/BVm1qnV1z2XEOANgoM6RdNYwwWgeqXfTZllrZ8T81WN2iAQcj7f2lTO2oxwLSx4B5FZaM5IvcN7I7l7e4ASYgbyk9l4lr2wyYba4hedsUszA29zu1K29FetElLH0XGA5spwKk2ZsthIOmU2JOpm8cYVpWwbKjX5CQ9omMxGloK5+S+jpGD/YZCX2gYZ4hL0sO6m4Zy7KRY9rl9+K+1q4cx2V2YA9x596eT7DhrQUcMHCQ53juQcPweRA4JJuPYNHwfJM09oU3GzrkKrRyVPQ/gHWPaLr70yWyo9nYUxlkkm+l/ovVfD1qbhDTB3gyss6KJGcE3h6lSMYAIC90nVLF7Rfi34r3XwJADxLWE97fPVvuW2ONEWQTMX4r20JfDudnc06DS4NvBPtpLUSVlBpefbIvomH4KPzeYCVZiKe57fNN0K7XAhzxra6Ii0esNTcHAZ/CFZEKDD05fIILY5Sm6tgTwCtI1CH8BOjvRMjBtgSJMQqWpisROazRIgGN53q9fWyiXEeYHvWGJoXqURTY6OZSOE6uwI7R0vqrbH4gPpNDRa3fz9yqMI3MXOG8wO4fVCZPdIkr0Wx7JMcyvWFpACQIJ5ypqlLLHmeQCQr40luYTqqJ6Y8hecxQttFWZhuzqrRao7wAPuTO1sLL2Hw+/NXVNqV20yKeb9JlTxLSSEaWC0Ob0TP8M39IVHTr1yC7MBvAtpvt3K7p1xkBztNtdywxNHqjRDAY9VnsXjnVHuymAOy3j3jv9yd2jtIOYWt1Jid0b0psynkc0jTMJ7o0XHI/R6MaXY/hiR2C11gN8Gcs6HRSYauB1/tSWxrImY13/ROvz1HEAAAyL62PH71UeGwYbTNhd0GDOk7hx5Lim70dXVbE9qn+mwTeDY87/fckae7cOVud1abSqgmY5nWR3T7uSQrNBbIiY00v9+9dJ7RESbD0g6BAv3QflorjYGzaZqGo4ANaYaPe7z07lkKGIIJAmdx5ytPsurnbG4WHNVHa2S0k9GjOMpNu0jWLeqaZDnB2XXmqegWNaANZ4fcq40aIkDW3qpkvZqVFlhgIgwQdAfqq/b2Ic1ga1oyGQbWUWLxzswyCI3HQ997KywOLFZhizhqNY81sciekZKDjsyNERJbcCD/cJ1arehDmSND9kFNY/ZLAS8WIFwNDZVuyKtn8JkeIv6g+a6QfzomW42LfyYf9tvovQ2NRAu0A7wBPuTtSsXAxZvHeeQUDZ0iI8fVW2vRxUEI0MMKT87aRgWDi6BfW117rdIKc5Tod4OhnfmAsmsfWBZlJAgHeRO7uCy2HynM/K14a4dkyJnieFlylkcXR2hjTWi1q0hUk03h26AQvNPB1XOAdBbzKdwmCY+g97qIpFoJZlOV3EkEX81SYfapbVaKoYKZ/NJBBjRxW+SN7ObwN9GkxDg2m4D8rR9+ii2bSimwxeF7weG63rr6kQf8A6p4bPsL6NA8t67Vuzm1sqtpvs7iBCUw+CaWtO+Z9Fe1tnyHA3kg+SXw+DLSZ03eMfJOOzPZDCE3kQtoozb9ptdZoAPE7lYPYXYd2a5A911G3ZsR2AT3hWTBNKoC0ABp0IO5En7Ji3ezLHBtfHaIKidso7nwFebFGVoJEjXRWuQGCBY30ThZmmYPalHKWtkOtci2p+ifwFOHMzTeJvuie4qXGMnEzpDLSN8uEQii8STrHLRedx2z1wfxR6oVC06AHNppPDysnM7yCQ0G8iJ4zN9VBRpzObef+D5blOyvBBEtNxEC3M+ihQL5IKrRUBmm4X0IyzNrECJ5FVeJw29pJgXG/gZ4m4Vkazi5oad8xw8RxhSYioBUDxAJFwf8AHj37uShp+jU0YjGkdc3LOokbxGq0/R3DkSYLhlB8TcLKyP4lpNrk38luNiYx9OoWyOrbBkzodPGfcuqe6J9WXOAwEyY3hWFUZcoJIH3qpcJjGuEAGdUyWioIPjG46rMm1RsHTtnrB4dlRs7xvTlBjADlibSfDeocOcrQ2bad69MbqDvVY1r+kZHv+Cm2KnZcBw99ljTjO11TeMm/dA++Sv8ApZWyUXOHtBsczcR4z71gtkuealRzpMPII1IvfXSIWStbCp6NlgqZeZExvvr3cE9lgHMZ1svGzQAAQe+bJmq2ZPEahWlohsznSF7QwFtjxPJZ7DNOVzwbknXgDGg7loOkTWhmh5wZhK7N2O9zB2pGoPnA71yzRfo7YZJdnvZ21cxbTqDKTYGLQNTGgICzVWgSagcJbJFzw3+Sva2zC15cYBg5Rxjf3Kq6x08ZuRxMRHquE5fqjtBfsbPoOS2iQ/tOAaL8LgegCvW1Bmymx3Ko2ZgOpD6ZM9hl9L9qY8VaUcK45HWgHxiy+lBNJI+Zkn83RJVhuqUZWY9ocDY8QrPFUZAjiqfZtPslv6XOHrZW9MmU2nRNnbxQm/4AcV9W7Ntmeo1M2pAIPHVecXUFKhVLyGyCG7ySRaBqTyCyWNx9FsCmHD+5zneg1PirfBVKYYC5xLi2xcdO4blweSjpDHJ7kV1PaLmhresy2vnAn9okjxhWuGq1CAW1pH+Nlm68CSGgkmZ8Vc4DaBLQGU+1vbFo4zzXNSlZ1eGFaIdqVy6pDnSYgloyxBMA3vqVEx1x9JPFeNs1g14dkyyNN1tTzSArWkGT3eO5azUqVF66u0D2SBO86cZ3KGpUB9Y17u0PHuVSMS4e0QbWA+inoVgQSddPl98lho0yoRLSbjf9/dl6rVy4kHW8CNIg/NQvvpvF/LfySmKxOUO4n4oDP42oP4lupkiO+d66Dh8I6pUphshpY0nge9c1ZTfUrhwFmkehXYuibJaHE7gAO4f8qWvkjb0y7wOAy+H34p+gwZptIt8V6pC3yX0v8104HPk2FUcAFC553BSA3XsFK+hZm9vVgH0c5DWlx9owC4QWi++b+CzuysO04iqWkWeSIIg5hmt4lS/i9TBoUv8AMnl7JVL+GrD1ZMgAWiAZVP8AGjF2b/DsgBWDWW0SWHPJOioIWowznSjDtyZou3ThB4+ia2HiAKDZ1v38QkelVYQ0XkuFpAGvr3KzwWHAa0nQGfSBPmFtWD7itn5g4gRaAe7vWLw2RmJzVGlzWHNlFpIPZBPhK6RV08FyXF44PqPIEku0uIA3heXJCpKSPRjk3Hib921i8l3VnK5oAALcwMkmb31VrsvatMwwktNoDhG7jodyyOAqNa3Lcb+IhNUsS0lwMaAjf4jlou6yvtnnliV6N5AVNs8ZX1hukO8x/wApfZW0C205mcDu5jkeCuqNJhOdoHaETxAXdS5bRxnB2hX+IZ+tfE91LeAX1VTIpnC9p4YB0A5ufFQNcTa6sMHg6lZwhpDZ1iw4+ibw2C7RytzQYBj4cV4qPo2J4bMBoJOk7u5MihXdDWgn08E6MGZ7Ilx4BP4CjUpuh+m8Hl/ytoyzMbVwtRrBnBHjPruVXQFpEHlN1tulGZ9OdGjv3cQslRaBcanhda+yS823senh8rusa8keyGwbixJlVge0wGktnjvPLgvmIGYCzjA9redeOqRpvg3uNRaL7lgLOn2S4P7Lmm4PwG/6pbaVZoBiTa/3zVtsHZj8a6zg3qxDnkSSCTlaBxFxO4KpbsStVxJouaQ2m7t7xM20WmDGx8FkoNc5vtOkmOJut/sd4awDQD7+ys/tyi+nRsOy2LchBT2yq8w5rhDgCJ+amO5WJdGyo4iRfRfW1ZnkqqhVgXMcybetl7YKgqS0S063GnFdjmWgqLzVrQFWVarmWdIkm8W8xKUxOPlpMw0auWAzH4m4uWMYOJcfAR8Sqz8NsQGsdbR5GvKfik9s47+Ic5w9kWb3Df4pToXi8lSowzBIMehSRqOp1MTERpuXyjjbKioVHvJpsBIuWxrukHgOaYxFEUg3r63Vvc20NztBGuYixOlllihXb+I6x9No9qbcY7t60OywXETdrfVw+A+fJZuhsIscarqoqNcYFQEwOUCYOo4BazANgAAWA3Sqswax1SGOOhymO+LLkuy6YBh4txgTPfuXUNp4iKTzyP0WEbhdWwcpE+O6Pv3Lhmfo9GCvZd4bDQ2de7vkTwXhhmJ8JFwotivdcT4e5PUS1zocYMx3EaJB2tmTVPQ9RZIMEQQLj1++9WezpDXRqDHuSNK1hEKfAYi5BAmTaRJHIb12xvZ58n4jnW1eHqhfevbwPkULv/p5tfZmqAY2i0tMQ1oHPcRbevFF1Kk2GDM6T3gnf79FQ7PeWZ2OMWkA7zM/BXtGmwPDgCWwDOsWlcD2Hqj2JdMbjx8AlzIdLwZvqItPNOY50VW5YnWO/jH3dS7Rq0yB1ju0NB8+HmsZSZFTwxqNywAwWO/0lY3pN0e6uX0Cco3iy1ux6ddxzEhlETAFy48fhKscVSaWkOaMp396dox6ZxbD4irTdma50jWZvyg2Kb/jm1DeA7y9Fpek2ymsEsFljK+Gio3xUNlV9Gr2JX6trwHtb1gGRzHxUa8GwgT2eNuMrcbH2Z1bZb+aXPO8uNyTx1lYXYuxzUc12jV1PDUQKcDdA1WRbYkqF6mFDgQZykG+p5rB9eMNUNJ8hs9kiSIN9Rp7u5dBqdkROvis/t3ANqnLq4aQFTj9EWVe0XZ6RyZjFwZBHk25CsdhbUNOiM1QDcAb33AcAqKnhy3PlcQWgWk3nWB5Kl/mJbWbSJl4BMx+fcDHIm+6yxS2bWjqNPaYcIdDgbX3nxVXicKKjKtOtRJpusx7ajbk7hDuzEDUeaqNlYjs56hDY3fDiV8w+2Mry4Mab2IlodwtoqtsyqKNmBLGBpBt58Etsvo/WqVi+mQ1jD23uMNGto1ceQ5aK/xld9apmgBzyOyBF5i0/d1Jt2sMOKNMuHZMu75+vqqZg5mFOmRSBNwDVdIN7dkDQaeaf2bWztDXg3vDhJDoAOV29pvrx5KsG2OtGrGt9okk9nLeT4xZU+C6VMFRxLHEAkBwNyNxDdw5LKMs02zqww73MaLTpYtInQ7tN60GHeHdqnpqW/mHzCxY6X4eTmcO7KZ9yKXS2k0g08xO78onnmTSNVsvOkeJgBugJ9yQZUY1kSJcLRG8e75JmoRi6ZewZawHaZqHc2nj3LH1sYZhgJygZt0bvDh4LjN7s7wWjVUaZyyN1xuPMFK4+oCWl0h0WPGOPFVWxtoOe4NnK7e0n2hy4GFf4nCh0NcYmIO8GLxxCyLD/o5sfG55n2oFvis909xJbUpRmEAmRYAzxG+ydc005Y0nMIgkWMi3uSe0cA6tTEE5mDsyZzGbyD71cJ/KjnOPxspf9S4j/wCRU/cUJP8Al9f/ALIQvR8jz0i42liWMfma7Qz2pBVhgtry5pFgQARNoWsxmxab5zDNyMEe5YzbWyH0iXN0CyUGtl426qRoaFAZ+0bk2O7kfNQswB63texOoIA19VWbD242oQx3tARrCucZh2uLZdaYPkoOiZY4isWCwEDQTAiYBneUpiscKjIJA4tPwPkmsjACBERMAwR3bj5qq2jhpuOMkGQ7y3grbMENr9toFpIjfuWBxDf67CTbMB5mCt6CDf367lhuk7T15Db5YMjjrBUtG2dH2LVDW5YFrD7+9Fa4VriZMjiBoeB5LO9F6oqU2vJvF76GFoqtQERfQ+SmFmyaIquNZ1gpua6HAFtSeySfhPvUtbKBzmLa248Ak2bNcKREmJcWz+UHVttP1AeFkji+tcXOEhpsANY3kiZ8OStMkix9BrvK65jto5K5LbQdy6JjnOYwl/ZAFySFzvFjrHl0amyn2U+jSYbaTqjBOUCAdBGm9TUmOqOGn/CpNgu/KbkaDlyWmwVLLDouSYjl3lUQQYp7wCLiD4iDy0KQ2i91VxdUe5xgS4xceHL3q7xzRFzJJ3/X71VY+iIzEW0gc9PctBU0BbLJy8L3MSlccMjgAtE1gywxsHnrygql2zh4dAuRYrKBFg6QLu1v4q32bhwXydJjXX7gqm2fiG+y4K5w7uqdIacus7xbiucky01RC7aNWnVJa9zSx5y8hNh3LViizaDTUpxSxYEuAMMq2t3G2vnxWMex9Sq8gEk6DU6iPQJ/Y1WpJDZaWb72Olju7lfSIe2O4PDntCq3LVa8gAiNAJB9dFpcBii7KHMmLTN/WFIcbSrUgK/aeLAjUndPJQ4JxDZO7smDE+C5NU9Fp6GsRTOZro3gEEeMq2wmGEWt6fBKum1mg63JjvKlpbaaOyQCdBlkn6hdsdJ2zjlkqpsa6t/6W+iEdZyH7XfNfV6PIjhwf2PKi2zi6bwWFzY3mdeStNoNc9uQNJDrEzFt++VXUthATDGcpAn0HJVK+ipuXSMDtTAtYRUovAINoN01svpYyMteAdMwEg94W3ZsZpMPYwgCPZHnzKjxPQ3DVNWZTyMei4+N+ioOa7M8/atItEVGOE6h0fEaWTew8QHucesDsp0zHMLTe+hn0XvEfh/h9S9wHABp8ArfZnRWkGBjQ5lOcxh0OedBJGgA3D4XnhKzryM1tthY/wDpEve+S0a79YG7VS4Lom/qj1tqlSdeOvnE25LebP2RRof/AMmBs67z5lRYquXEtawPG8SNZjeeMeq6xgl2c8k9UchxmBr4Kp/RLiDBiLHd7Inh6LXU9pOo0RVx2WjmIDWgl7yeMAW53PNaOvharvYpxbV5Fje3ExyO8c4XPRtr35sQBVdxeRDW3kMbMAafVcnC3ozm4qnspKHSGlU7AqU5nWYOkgEb9dQveJxhAjMIPKZ4R6BPN6I0ZzdSwEXnORFrxld9zyu7gdh0g5uVtHUWEnQyYBGsc08bNWZe0c9xfR3E1b1Jjc3cPBQs6NvAgtK7U7Bt4KB2z2bwuviRfM4JV2PiGOLm0z2TYgjjbTirbBbVbAFWab9DmsPE7l2A7FpEyRc8z3aKKp0aw7vaph3ep8X0Qps5zWxNJ0BrmmBJNs0nhyTOIfSIDnVAeToy8dNAtfieg+EdpTy9yVf0Bobi4eSzxyRXJGK2hVBLcoZpc52xuiAJKVpbAfUGaQ6d4nVdMwHROjRMtaCeYVg7Ajgqji+zHM4VtPYtSk6cpBVjsvaAeyHWqNIF94XWcdsynVYWvaCCIXOtsdCi1xNAjMPylwnwB9PBTPHXQWRLsTxDy6+hEjS1uHG6lp03EdkmRcx6rxh8cWDJVYWuNjbzjgm8JWp3yEk8u+wXCUTopHrBtqHMSM5DSbC7jeG+kKxdhgaVMPltR0OPIwDB3jh4JLDnI72nNIk8DfceSt9kxVeL5vf3LIxsqUkO7Mw7naAO4l1wL8N5V1R2eQNQL7t/pZO4enAAiIEL7XflaTEwJgL1whxR551LbFf4E8W/sHzQlP5q/wDS3zKFdnHnAhqbcYJLQXAamwCmwO1hU0YfAgrRu6B4fIGB1QAGbZb9/ZVizo5TGjnf/n5KPIdFDJe2Z0vjUHyn3JTF7Qa0xmAnjb3rWVejbSI62oO7JPq1Qt6KMkE1qxjcXNg94DYKOaZbUvSM/hcGSczzbc3/ANjv7tO9WjQrejsGm0AAugCBpoPBSfydn6nenyRSiimmzP4irAJkW9+5UrGDeb6i7Nd1uK21bYTHCMzx3ED3KB3Rlh/6lThqPiFjmjlPHJsz1LFkASC4cQL8bkT6BMNqFzSW2Jtvt6fcq4f0Wpn87/Jn/qgdGGgQKtURwI+Sc0ZxmVABynfGnjYi/j5pSgyoZa3sOvlcZeBYxIJ5D6LSDo2P+9V46t+SnZsUD/qOPgz4BbzQ8crToyezauJZULcTDmu9h7QMs8IFwDz396tnNnVXf8qb+p3p8l8/lDOLvT5LVNI7NNmX2piXMADdTv18vv32q2Uq5cM7iAZiXEXiRY7luKmwmEzmd6eenf5pev0Ypu/PUGumW8iLyFjmmcJ4ZN2ZXZWIdmLKtUBw/LOo3FsnT5K1c9v6yO6D7wU+/ohTIINWrcRMt4Rbs24r7U6I03a1auubVuoJI/L9wEWRJGQxziqooauNdMMLiZ/NkiOMASe6yscNUzC+vL5bu736p/D9FabCIqVLWAJbEQBw5D7JTNPYDASc75IA/LunlzRZEVCE/ZUOpCNFW7UwwDc5MBovoBHOQth/KW/qd6fJeamxmOBBJIIgi1wddy3mi3BtHOHvous+HA6yGOtb7CrsRsjCgyx4p6yGNib6e1ouiN6EYYaAiNNDppqvY6GYfhaIiGRy1aublfZxWPMuqOajB4UGbmL+0eHd9wmMJWoMJLQRzGovzjz5LozOiVACBPg1g9zV7b0YpD8z/MfAImiuGZ9tGPwW3ab3hnaBOhIEE8LGxMFW5Cuv9M09z6g8QfeFN/I2fqd6fJWpr2dIxl+xmP4cfcfJC038gZ+p/p8kLecSuBbIQhcDoCEIQAhCEAIQhACEIQAhCEAIQhACEIQAhCEAIQhACEIQAhCEAIQhACEIQAhCEAIQhACEIQAhCEAIQhACEIQAhCEAIQhACEIQAhCEAIQhACEIQAhCEAIQhACEIQAhCEAIQhACEIQAhCEAIQhACEIQAhCEAIQhACEIQAhCEAIQhACEIQAhCEAIQhACEIQAhCE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148" name="Picture 4" descr="Erzincan Deri Tulum Peyni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93097"/>
            <a:ext cx="3131840" cy="256490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takisoglu.com.tr/images/urunler/51-2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963" y="4293097"/>
            <a:ext cx="3295243" cy="256490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yagbal.com/ProductImages/63359/imagesCASZXB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444207" y="4322871"/>
            <a:ext cx="2699792" cy="2535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198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83568" y="1988840"/>
            <a:ext cx="7920880" cy="4608512"/>
          </a:xfrm>
        </p:spPr>
        <p:txBody>
          <a:bodyPr>
            <a:normAutofit/>
          </a:bodyPr>
          <a:lstStyle/>
          <a:p>
            <a:pPr algn="just"/>
            <a:r>
              <a:rPr lang="tr-TR" dirty="0" smtClean="0"/>
              <a:t>	</a:t>
            </a:r>
            <a:r>
              <a:rPr lang="tr-TR" dirty="0"/>
              <a:t>Olgunlaştırılmış peynirlerin üretim veya nihai tüketiciye sunulmaları sürecinde kaplanmaları durumunda bu kaplamalar Türk Gıda Kodeksi Gıda ile Temas Eden Madde ve Malzemeler Yönetmeliğine uygun olur.</a:t>
            </a:r>
          </a:p>
          <a:p>
            <a:pPr algn="just"/>
            <a:endParaRPr lang="tr-TR" dirty="0">
              <a:latin typeface="+mj-lt"/>
            </a:endParaRPr>
          </a:p>
        </p:txBody>
      </p:sp>
      <p:sp>
        <p:nvSpPr>
          <p:cNvPr id="4" name="Başlık 1"/>
          <p:cNvSpPr txBox="1">
            <a:spLocks/>
          </p:cNvSpPr>
          <p:nvPr/>
        </p:nvSpPr>
        <p:spPr>
          <a:xfrm>
            <a:off x="898204" y="548680"/>
            <a:ext cx="7491608" cy="57606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3600" dirty="0" smtClean="0">
                <a:solidFill>
                  <a:srgbClr val="FFFF00"/>
                </a:solidFill>
                <a:effectLst/>
              </a:rPr>
              <a:t>Ambalajlama</a:t>
            </a:r>
            <a:endParaRPr lang="tr-TR" sz="3600" dirty="0">
              <a:solidFill>
                <a:srgbClr val="FFFF00"/>
              </a:solidFill>
            </a:endParaRPr>
          </a:p>
        </p:txBody>
      </p:sp>
    </p:spTree>
    <p:extLst>
      <p:ext uri="{BB962C8B-B14F-4D97-AF65-F5344CB8AC3E}">
        <p14:creationId xmlns:p14="http://schemas.microsoft.com/office/powerpoint/2010/main" val="984122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83568" y="1988840"/>
            <a:ext cx="7920880" cy="4608512"/>
          </a:xfrm>
        </p:spPr>
        <p:txBody>
          <a:bodyPr>
            <a:normAutofit/>
          </a:bodyPr>
          <a:lstStyle/>
          <a:p>
            <a:pPr algn="just"/>
            <a:r>
              <a:rPr lang="tr-TR" dirty="0" smtClean="0"/>
              <a:t>	</a:t>
            </a:r>
            <a:r>
              <a:rPr lang="tr-TR" dirty="0"/>
              <a:t>Bu Tebliğ kapsamında doğrudan satış için hazır ambalajlı hale getirilmiş olan peynirler, Türk Gıda Kodeksi Gıda ile Temas Eden Madde ve Malzemeler Yönetmeliğinde yer alan hükümlere uygun bir malzemeye konularak tüketiciye arz edilir.</a:t>
            </a:r>
          </a:p>
          <a:p>
            <a:pPr algn="just"/>
            <a:endParaRPr lang="tr-TR" dirty="0">
              <a:latin typeface="+mj-lt"/>
            </a:endParaRPr>
          </a:p>
        </p:txBody>
      </p:sp>
      <p:sp>
        <p:nvSpPr>
          <p:cNvPr id="4" name="Başlık 1"/>
          <p:cNvSpPr txBox="1">
            <a:spLocks/>
          </p:cNvSpPr>
          <p:nvPr/>
        </p:nvSpPr>
        <p:spPr>
          <a:xfrm>
            <a:off x="898204" y="548680"/>
            <a:ext cx="7491608" cy="57606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3600" dirty="0" smtClean="0">
                <a:solidFill>
                  <a:srgbClr val="FFFF00"/>
                </a:solidFill>
                <a:effectLst/>
              </a:rPr>
              <a:t>Ambalajlama</a:t>
            </a:r>
            <a:endParaRPr lang="tr-TR" sz="3600" dirty="0">
              <a:solidFill>
                <a:srgbClr val="FFFF00"/>
              </a:solidFill>
            </a:endParaRPr>
          </a:p>
        </p:txBody>
      </p:sp>
    </p:spTree>
    <p:extLst>
      <p:ext uri="{BB962C8B-B14F-4D97-AF65-F5344CB8AC3E}">
        <p14:creationId xmlns:p14="http://schemas.microsoft.com/office/powerpoint/2010/main" val="38951031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83568" y="1988840"/>
            <a:ext cx="7920880" cy="4608512"/>
          </a:xfrm>
        </p:spPr>
        <p:txBody>
          <a:bodyPr>
            <a:normAutofit/>
          </a:bodyPr>
          <a:lstStyle/>
          <a:p>
            <a:pPr algn="just"/>
            <a:r>
              <a:rPr lang="tr-TR" dirty="0" smtClean="0"/>
              <a:t>	</a:t>
            </a:r>
            <a:r>
              <a:rPr lang="tr-TR" dirty="0"/>
              <a:t>Peynirlerin etiketinde, “köy peyniri”, “geleneksel peynir”, “doğal peynir”, “çiftlik peyniri” gibi ibarelere/nitelemelere yer verilmez.</a:t>
            </a:r>
          </a:p>
          <a:p>
            <a:pPr algn="just"/>
            <a:endParaRPr lang="tr-TR" dirty="0">
              <a:latin typeface="+mj-lt"/>
            </a:endParaRPr>
          </a:p>
        </p:txBody>
      </p:sp>
      <p:sp>
        <p:nvSpPr>
          <p:cNvPr id="4" name="Başlık 1"/>
          <p:cNvSpPr txBox="1">
            <a:spLocks/>
          </p:cNvSpPr>
          <p:nvPr/>
        </p:nvSpPr>
        <p:spPr>
          <a:xfrm>
            <a:off x="898204" y="548680"/>
            <a:ext cx="7491608" cy="57606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3600" dirty="0" smtClean="0">
                <a:solidFill>
                  <a:srgbClr val="FFFF00"/>
                </a:solidFill>
                <a:effectLst/>
              </a:rPr>
              <a:t>Etiketleme</a:t>
            </a:r>
            <a:endParaRPr lang="tr-TR" sz="3600" dirty="0">
              <a:solidFill>
                <a:srgbClr val="FFFF00"/>
              </a:solidFill>
            </a:endParaRPr>
          </a:p>
        </p:txBody>
      </p:sp>
      <p:pic>
        <p:nvPicPr>
          <p:cNvPr id="5" name="Resim 4" descr="https://encrypted-tbn0.gstatic.com/images?q=tbn:ANd9GcS1YDVtIymzo-itBWWceJ_wHnk2YcaxtMnaxQd8q4udCyiXJiGr5Q"/>
          <p:cNvPicPr/>
          <p:nvPr/>
        </p:nvPicPr>
        <p:blipFill>
          <a:blip r:embed="rId2">
            <a:extLst>
              <a:ext uri="{28A0092B-C50C-407E-A947-70E740481C1C}">
                <a14:useLocalDpi xmlns:a14="http://schemas.microsoft.com/office/drawing/2010/main" val="0"/>
              </a:ext>
            </a:extLst>
          </a:blip>
          <a:srcRect/>
          <a:stretch>
            <a:fillRect/>
          </a:stretch>
        </p:blipFill>
        <p:spPr bwMode="auto">
          <a:xfrm>
            <a:off x="8206" y="3429000"/>
            <a:ext cx="3699698" cy="3429000"/>
          </a:xfrm>
          <a:prstGeom prst="rect">
            <a:avLst/>
          </a:prstGeom>
          <a:noFill/>
          <a:ln>
            <a:noFill/>
          </a:ln>
        </p:spPr>
      </p:pic>
      <p:sp>
        <p:nvSpPr>
          <p:cNvPr id="2" name="AutoShape 4" descr="çiftlikpeyniri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 name="Resim 6" descr="dogal peynir ile ilgili görsel sonucu"/>
          <p:cNvPicPr/>
          <p:nvPr/>
        </p:nvPicPr>
        <p:blipFill>
          <a:blip r:embed="rId3">
            <a:extLst>
              <a:ext uri="{28A0092B-C50C-407E-A947-70E740481C1C}">
                <a14:useLocalDpi xmlns:a14="http://schemas.microsoft.com/office/drawing/2010/main" val="0"/>
              </a:ext>
            </a:extLst>
          </a:blip>
          <a:srcRect/>
          <a:stretch>
            <a:fillRect/>
          </a:stretch>
        </p:blipFill>
        <p:spPr bwMode="auto">
          <a:xfrm>
            <a:off x="3724316" y="3429000"/>
            <a:ext cx="5419684" cy="3429000"/>
          </a:xfrm>
          <a:prstGeom prst="rect">
            <a:avLst/>
          </a:prstGeom>
          <a:noFill/>
          <a:ln>
            <a:noFill/>
          </a:ln>
        </p:spPr>
      </p:pic>
    </p:spTree>
    <p:extLst>
      <p:ext uri="{BB962C8B-B14F-4D97-AF65-F5344CB8AC3E}">
        <p14:creationId xmlns:p14="http://schemas.microsoft.com/office/powerpoint/2010/main" val="32315936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83568" y="1988840"/>
            <a:ext cx="7920880" cy="4608512"/>
          </a:xfrm>
        </p:spPr>
        <p:txBody>
          <a:bodyPr>
            <a:normAutofit/>
          </a:bodyPr>
          <a:lstStyle/>
          <a:p>
            <a:pPr algn="just"/>
            <a:r>
              <a:rPr lang="tr-TR" dirty="0" smtClean="0"/>
              <a:t>	</a:t>
            </a:r>
            <a:r>
              <a:rPr lang="tr-TR" dirty="0"/>
              <a:t>Peynirlere uygulanan fiziksel işlem etiket bilgilerinde belirtilir.</a:t>
            </a:r>
          </a:p>
          <a:p>
            <a:pPr algn="just"/>
            <a:endParaRPr lang="tr-TR" dirty="0">
              <a:latin typeface="+mj-lt"/>
            </a:endParaRPr>
          </a:p>
        </p:txBody>
      </p:sp>
      <p:sp>
        <p:nvSpPr>
          <p:cNvPr id="4" name="Başlık 1"/>
          <p:cNvSpPr txBox="1">
            <a:spLocks/>
          </p:cNvSpPr>
          <p:nvPr/>
        </p:nvSpPr>
        <p:spPr>
          <a:xfrm>
            <a:off x="898204" y="548680"/>
            <a:ext cx="7491608" cy="57606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3600" dirty="0" smtClean="0">
                <a:solidFill>
                  <a:srgbClr val="FFFF00"/>
                </a:solidFill>
                <a:effectLst/>
              </a:rPr>
              <a:t>Etiketleme</a:t>
            </a:r>
            <a:endParaRPr lang="tr-TR" sz="3600" dirty="0">
              <a:solidFill>
                <a:srgbClr val="FFFF00"/>
              </a:solidFill>
            </a:endParaRPr>
          </a:p>
        </p:txBody>
      </p:sp>
      <p:pic>
        <p:nvPicPr>
          <p:cNvPr id="8194" name="Picture 2" descr="https://encrypted-tbn0.gstatic.com/images?q=tbn:ANd9GcSvVovh1l9YQqR43ydoK16YTBu6cO3NkvQPWTq-gIUc48B0gnPk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40969"/>
            <a:ext cx="4286147" cy="371703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146" y="3140969"/>
            <a:ext cx="4857854" cy="370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268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83568" y="1988840"/>
            <a:ext cx="7920880" cy="4608512"/>
          </a:xfrm>
        </p:spPr>
        <p:txBody>
          <a:bodyPr>
            <a:normAutofit/>
          </a:bodyPr>
          <a:lstStyle/>
          <a:p>
            <a:pPr algn="just"/>
            <a:r>
              <a:rPr lang="tr-TR" dirty="0" smtClean="0"/>
              <a:t>	</a:t>
            </a:r>
            <a:r>
              <a:rPr lang="tr-TR" dirty="0"/>
              <a:t>Üretiminde çeşni maddesi kullanılan peynirlerin etiketinde çeşni maddesinin adı ürün adıyla birlikte belirtilir.</a:t>
            </a:r>
          </a:p>
          <a:p>
            <a:pPr algn="just"/>
            <a:endParaRPr lang="tr-TR" dirty="0">
              <a:latin typeface="+mj-lt"/>
            </a:endParaRPr>
          </a:p>
        </p:txBody>
      </p:sp>
      <p:sp>
        <p:nvSpPr>
          <p:cNvPr id="4" name="Başlık 1"/>
          <p:cNvSpPr txBox="1">
            <a:spLocks/>
          </p:cNvSpPr>
          <p:nvPr/>
        </p:nvSpPr>
        <p:spPr>
          <a:xfrm>
            <a:off x="898204" y="548680"/>
            <a:ext cx="7491608" cy="57606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3600" dirty="0" smtClean="0">
                <a:solidFill>
                  <a:srgbClr val="FFFF00"/>
                </a:solidFill>
                <a:effectLst/>
              </a:rPr>
              <a:t>Etiketleme</a:t>
            </a:r>
            <a:endParaRPr lang="tr-TR" sz="3600" dirty="0">
              <a:solidFill>
                <a:srgbClr val="FFFF00"/>
              </a:solidFill>
            </a:endParaRPr>
          </a:p>
        </p:txBody>
      </p:sp>
      <p:pic>
        <p:nvPicPr>
          <p:cNvPr id="5" name="Resim 4" descr="http://images1.sanalmarket.com.tr/images/1000/urun/large/10202072_large.jpg"/>
          <p:cNvPicPr/>
          <p:nvPr/>
        </p:nvPicPr>
        <p:blipFill>
          <a:blip r:embed="rId2">
            <a:extLst>
              <a:ext uri="{28A0092B-C50C-407E-A947-70E740481C1C}">
                <a14:useLocalDpi xmlns:a14="http://schemas.microsoft.com/office/drawing/2010/main" val="0"/>
              </a:ext>
            </a:extLst>
          </a:blip>
          <a:srcRect/>
          <a:stretch>
            <a:fillRect/>
          </a:stretch>
        </p:blipFill>
        <p:spPr bwMode="auto">
          <a:xfrm>
            <a:off x="5649" y="3284984"/>
            <a:ext cx="4286250" cy="3638178"/>
          </a:xfrm>
          <a:prstGeom prst="rect">
            <a:avLst/>
          </a:prstGeom>
          <a:noFill/>
          <a:ln>
            <a:noFill/>
          </a:ln>
        </p:spPr>
      </p:pic>
      <p:pic>
        <p:nvPicPr>
          <p:cNvPr id="6" name="Resim 5" descr="Otlu Peynir"/>
          <p:cNvPicPr/>
          <p:nvPr/>
        </p:nvPicPr>
        <p:blipFill>
          <a:blip r:embed="rId3">
            <a:extLst>
              <a:ext uri="{28A0092B-C50C-407E-A947-70E740481C1C}">
                <a14:useLocalDpi xmlns:a14="http://schemas.microsoft.com/office/drawing/2010/main" val="0"/>
              </a:ext>
            </a:extLst>
          </a:blip>
          <a:srcRect/>
          <a:stretch>
            <a:fillRect/>
          </a:stretch>
        </p:blipFill>
        <p:spPr bwMode="auto">
          <a:xfrm>
            <a:off x="4291899" y="3284985"/>
            <a:ext cx="4852101" cy="3638178"/>
          </a:xfrm>
          <a:prstGeom prst="rect">
            <a:avLst/>
          </a:prstGeom>
          <a:noFill/>
          <a:ln>
            <a:noFill/>
          </a:ln>
        </p:spPr>
      </p:pic>
    </p:spTree>
    <p:extLst>
      <p:ext uri="{BB962C8B-B14F-4D97-AF65-F5344CB8AC3E}">
        <p14:creationId xmlns:p14="http://schemas.microsoft.com/office/powerpoint/2010/main" val="2591185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83568" y="1988840"/>
            <a:ext cx="7920880" cy="4608512"/>
          </a:xfrm>
        </p:spPr>
        <p:txBody>
          <a:bodyPr>
            <a:normAutofit/>
          </a:bodyPr>
          <a:lstStyle/>
          <a:p>
            <a:pPr algn="just"/>
            <a:r>
              <a:rPr lang="tr-TR" dirty="0" smtClean="0"/>
              <a:t>	</a:t>
            </a:r>
            <a:r>
              <a:rPr lang="tr-TR" dirty="0"/>
              <a:t>Peynir üretiminde kullanılan sütün tek bir türe ait olması durumunda türün adı peynir adı ile birlikte belirtilebilir. Bu ürünlerde hayvan türünün görselleri etikette kullanılabilir.</a:t>
            </a:r>
            <a:endParaRPr lang="tr-TR" dirty="0">
              <a:latin typeface="+mj-lt"/>
            </a:endParaRPr>
          </a:p>
        </p:txBody>
      </p:sp>
      <p:sp>
        <p:nvSpPr>
          <p:cNvPr id="4" name="Başlık 1"/>
          <p:cNvSpPr txBox="1">
            <a:spLocks/>
          </p:cNvSpPr>
          <p:nvPr/>
        </p:nvSpPr>
        <p:spPr>
          <a:xfrm>
            <a:off x="898204" y="548680"/>
            <a:ext cx="7491608" cy="57606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3600" dirty="0" smtClean="0">
                <a:solidFill>
                  <a:srgbClr val="FFFF00"/>
                </a:solidFill>
                <a:effectLst/>
              </a:rPr>
              <a:t>Etiketleme</a:t>
            </a:r>
            <a:endParaRPr lang="tr-TR" sz="3600" dirty="0">
              <a:solidFill>
                <a:srgbClr val="FFFF00"/>
              </a:solidFill>
            </a:endParaRPr>
          </a:p>
        </p:txBody>
      </p:sp>
      <p:pic>
        <p:nvPicPr>
          <p:cNvPr id="5" name="Resim 4" descr="http://www.kavak.at/images/products/gazi/20_l.jpg"/>
          <p:cNvPicPr/>
          <p:nvPr/>
        </p:nvPicPr>
        <p:blipFill>
          <a:blip r:embed="rId2">
            <a:extLst>
              <a:ext uri="{28A0092B-C50C-407E-A947-70E740481C1C}">
                <a14:useLocalDpi xmlns:a14="http://schemas.microsoft.com/office/drawing/2010/main" val="0"/>
              </a:ext>
            </a:extLst>
          </a:blip>
          <a:srcRect/>
          <a:stretch>
            <a:fillRect/>
          </a:stretch>
        </p:blipFill>
        <p:spPr bwMode="auto">
          <a:xfrm>
            <a:off x="0" y="3789040"/>
            <a:ext cx="3851920" cy="3068960"/>
          </a:xfrm>
          <a:prstGeom prst="rect">
            <a:avLst/>
          </a:prstGeom>
          <a:noFill/>
          <a:ln>
            <a:noFill/>
          </a:ln>
        </p:spPr>
      </p:pic>
      <p:pic>
        <p:nvPicPr>
          <p:cNvPr id="7" name="Resim 6" descr="https://encrypted-tbn0.gstatic.com/images?q=tbn:ANd9GcTHo8jqStRWSmt58xF9rOVeKvFYqo8qxnTDs62-0H7VhKZ80cQRfA"/>
          <p:cNvPicPr/>
          <p:nvPr/>
        </p:nvPicPr>
        <p:blipFill>
          <a:blip r:embed="rId3">
            <a:extLst>
              <a:ext uri="{28A0092B-C50C-407E-A947-70E740481C1C}">
                <a14:useLocalDpi xmlns:a14="http://schemas.microsoft.com/office/drawing/2010/main" val="0"/>
              </a:ext>
            </a:extLst>
          </a:blip>
          <a:srcRect/>
          <a:stretch>
            <a:fillRect/>
          </a:stretch>
        </p:blipFill>
        <p:spPr bwMode="auto">
          <a:xfrm>
            <a:off x="3854655" y="3789040"/>
            <a:ext cx="5289345" cy="3068960"/>
          </a:xfrm>
          <a:prstGeom prst="rect">
            <a:avLst/>
          </a:prstGeom>
          <a:noFill/>
          <a:ln>
            <a:noFill/>
          </a:ln>
        </p:spPr>
      </p:pic>
    </p:spTree>
    <p:extLst>
      <p:ext uri="{BB962C8B-B14F-4D97-AF65-F5344CB8AC3E}">
        <p14:creationId xmlns:p14="http://schemas.microsoft.com/office/powerpoint/2010/main" val="22422542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83568" y="1988840"/>
            <a:ext cx="7920880" cy="4608512"/>
          </a:xfrm>
        </p:spPr>
        <p:txBody>
          <a:bodyPr>
            <a:normAutofit/>
          </a:bodyPr>
          <a:lstStyle/>
          <a:p>
            <a:pPr algn="just"/>
            <a:r>
              <a:rPr lang="tr-TR" dirty="0" smtClean="0"/>
              <a:t>	</a:t>
            </a:r>
            <a:r>
              <a:rPr lang="tr-TR" dirty="0"/>
              <a:t>Peynir üretiminde farklı hayvan türlerine ait sütlerin karıştırılarak kullanılması durumunda kullanılan sütün elde edildiği türlerin adları, ürün adının yanında “koyun, keçi ve inek sütlerinden üretilmiştir” gibi ifadelerle belirtilir. Ancak bu ürünlerin etiketinde inek, koyun, keçi gibi türlere ait görsellere yer verilmez.</a:t>
            </a:r>
          </a:p>
          <a:p>
            <a:pPr algn="just"/>
            <a:endParaRPr lang="tr-TR" dirty="0">
              <a:latin typeface="+mj-lt"/>
            </a:endParaRPr>
          </a:p>
        </p:txBody>
      </p:sp>
      <p:sp>
        <p:nvSpPr>
          <p:cNvPr id="4" name="Başlık 1"/>
          <p:cNvSpPr txBox="1">
            <a:spLocks/>
          </p:cNvSpPr>
          <p:nvPr/>
        </p:nvSpPr>
        <p:spPr>
          <a:xfrm>
            <a:off x="898204" y="548680"/>
            <a:ext cx="7491608" cy="57606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3600" dirty="0" smtClean="0">
                <a:solidFill>
                  <a:srgbClr val="FFFF00"/>
                </a:solidFill>
                <a:effectLst/>
              </a:rPr>
              <a:t>Etiketleme</a:t>
            </a:r>
            <a:endParaRPr lang="tr-TR" sz="3600" dirty="0">
              <a:solidFill>
                <a:srgbClr val="FFFF00"/>
              </a:solidFill>
            </a:endParaRPr>
          </a:p>
        </p:txBody>
      </p:sp>
      <p:pic>
        <p:nvPicPr>
          <p:cNvPr id="5" name="Resim 4" descr="https://encrypted-tbn1.gstatic.com/images?q=tbn:ANd9GcSacc6XiIbvslRFTXYNBDvf3NDo5I8A7OiWZAO3L3fAf8vSaoIB"/>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869161"/>
            <a:ext cx="3753594" cy="1988840"/>
          </a:xfrm>
          <a:prstGeom prst="rect">
            <a:avLst/>
          </a:prstGeom>
          <a:noFill/>
          <a:ln>
            <a:noFill/>
          </a:ln>
        </p:spPr>
      </p:pic>
    </p:spTree>
    <p:extLst>
      <p:ext uri="{BB962C8B-B14F-4D97-AF65-F5344CB8AC3E}">
        <p14:creationId xmlns:p14="http://schemas.microsoft.com/office/powerpoint/2010/main" val="925781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83568" y="1988840"/>
            <a:ext cx="7920880" cy="4608512"/>
          </a:xfrm>
        </p:spPr>
        <p:txBody>
          <a:bodyPr>
            <a:normAutofit/>
          </a:bodyPr>
          <a:lstStyle/>
          <a:p>
            <a:pPr algn="just"/>
            <a:r>
              <a:rPr lang="tr-TR" dirty="0" smtClean="0"/>
              <a:t>	</a:t>
            </a:r>
            <a:r>
              <a:rPr lang="tr-TR" dirty="0"/>
              <a:t>Bu Tebliğ kapsamında olgunlaştırılarak piyasaya arz edilen peynirlerin etiketlerinde son tüketim tarihine ilave olarak gün/ay/yıl olarak üretim tarihi de belirtilir.</a:t>
            </a:r>
          </a:p>
          <a:p>
            <a:pPr algn="just"/>
            <a:endParaRPr lang="tr-TR" dirty="0">
              <a:latin typeface="+mj-lt"/>
            </a:endParaRPr>
          </a:p>
        </p:txBody>
      </p:sp>
      <p:sp>
        <p:nvSpPr>
          <p:cNvPr id="4" name="Başlık 1"/>
          <p:cNvSpPr txBox="1">
            <a:spLocks/>
          </p:cNvSpPr>
          <p:nvPr/>
        </p:nvSpPr>
        <p:spPr>
          <a:xfrm>
            <a:off x="898204" y="548680"/>
            <a:ext cx="7491608" cy="57606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3600" dirty="0" smtClean="0">
                <a:solidFill>
                  <a:srgbClr val="FFFF00"/>
                </a:solidFill>
                <a:effectLst/>
              </a:rPr>
              <a:t>Etiketleme</a:t>
            </a:r>
            <a:endParaRPr lang="tr-TR" sz="3600" dirty="0">
              <a:solidFill>
                <a:srgbClr val="FFFF00"/>
              </a:solidFill>
            </a:endParaRPr>
          </a:p>
        </p:txBody>
      </p:sp>
    </p:spTree>
    <p:extLst>
      <p:ext uri="{BB962C8B-B14F-4D97-AF65-F5344CB8AC3E}">
        <p14:creationId xmlns:p14="http://schemas.microsoft.com/office/powerpoint/2010/main" val="17077601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83568" y="1988840"/>
            <a:ext cx="7920880" cy="4608512"/>
          </a:xfrm>
        </p:spPr>
        <p:txBody>
          <a:bodyPr>
            <a:normAutofit/>
          </a:bodyPr>
          <a:lstStyle/>
          <a:p>
            <a:pPr algn="just"/>
            <a:r>
              <a:rPr lang="tr-TR" dirty="0" smtClean="0"/>
              <a:t>	</a:t>
            </a:r>
            <a:r>
              <a:rPr lang="tr-TR" dirty="0"/>
              <a:t>En az 120 gün süre ile olgunlaştırılarak üretilen kaşar peynirlerinde “eski” ifadesi kullanılabilir.</a:t>
            </a:r>
            <a:endParaRPr lang="tr-TR" dirty="0">
              <a:latin typeface="+mj-lt"/>
            </a:endParaRPr>
          </a:p>
        </p:txBody>
      </p:sp>
      <p:sp>
        <p:nvSpPr>
          <p:cNvPr id="4" name="Başlık 1"/>
          <p:cNvSpPr txBox="1">
            <a:spLocks/>
          </p:cNvSpPr>
          <p:nvPr/>
        </p:nvSpPr>
        <p:spPr>
          <a:xfrm>
            <a:off x="898204" y="548680"/>
            <a:ext cx="7491608" cy="57606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3600" dirty="0" smtClean="0">
                <a:solidFill>
                  <a:srgbClr val="FFFF00"/>
                </a:solidFill>
                <a:effectLst/>
              </a:rPr>
              <a:t>Etiketleme</a:t>
            </a:r>
            <a:endParaRPr lang="tr-TR" sz="3600" dirty="0">
              <a:solidFill>
                <a:srgbClr val="FFFF00"/>
              </a:solidFill>
            </a:endParaRPr>
          </a:p>
        </p:txBody>
      </p:sp>
      <p:pic>
        <p:nvPicPr>
          <p:cNvPr id="5" name="Resim 4" descr="eski kaşar peyniri ile ilgili gö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284985"/>
            <a:ext cx="4752528" cy="3573016"/>
          </a:xfrm>
          <a:prstGeom prst="rect">
            <a:avLst/>
          </a:prstGeom>
          <a:noFill/>
          <a:ln>
            <a:noFill/>
          </a:ln>
        </p:spPr>
      </p:pic>
    </p:spTree>
    <p:extLst>
      <p:ext uri="{BB962C8B-B14F-4D97-AF65-F5344CB8AC3E}">
        <p14:creationId xmlns:p14="http://schemas.microsoft.com/office/powerpoint/2010/main" val="717933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692696"/>
            <a:ext cx="7851648" cy="1584176"/>
          </a:xfrm>
        </p:spPr>
        <p:txBody>
          <a:bodyPr>
            <a:normAutofit/>
          </a:bodyPr>
          <a:lstStyle/>
          <a:p>
            <a:pPr algn="ctr"/>
            <a:r>
              <a:rPr lang="tr-TR" sz="3600" dirty="0" smtClean="0">
                <a:solidFill>
                  <a:srgbClr val="FFFF00"/>
                </a:solidFill>
              </a:rPr>
              <a:t>Türk Gıda Kodeksi Peynir Tebliği </a:t>
            </a:r>
            <a:br>
              <a:rPr lang="tr-TR" sz="3600" dirty="0" smtClean="0">
                <a:solidFill>
                  <a:srgbClr val="FFFF00"/>
                </a:solidFill>
              </a:rPr>
            </a:br>
            <a:r>
              <a:rPr lang="tr-TR" sz="3600" dirty="0" smtClean="0">
                <a:solidFill>
                  <a:srgbClr val="FFFF00"/>
                </a:solidFill>
              </a:rPr>
              <a:t>(Tebliğ No: 2015 / 6)</a:t>
            </a:r>
            <a:endParaRPr lang="tr-TR" sz="3600" dirty="0">
              <a:solidFill>
                <a:srgbClr val="FFFF00"/>
              </a:solidFill>
            </a:endParaRPr>
          </a:p>
        </p:txBody>
      </p:sp>
      <p:sp>
        <p:nvSpPr>
          <p:cNvPr id="3" name="Alt Başlık 2"/>
          <p:cNvSpPr>
            <a:spLocks noGrp="1"/>
          </p:cNvSpPr>
          <p:nvPr>
            <p:ph type="subTitle" idx="1"/>
          </p:nvPr>
        </p:nvSpPr>
        <p:spPr>
          <a:xfrm>
            <a:off x="539552" y="2852936"/>
            <a:ext cx="7854696" cy="3672408"/>
          </a:xfrm>
        </p:spPr>
        <p:txBody>
          <a:bodyPr/>
          <a:lstStyle/>
          <a:p>
            <a:pPr algn="just"/>
            <a:r>
              <a:rPr lang="tr-TR" sz="2800" dirty="0" smtClean="0">
                <a:latin typeface="+mj-lt"/>
              </a:rPr>
              <a:t>	Peynir Tebliği 08 Şubat 2015 tarih ve 29261 sayılı Resmi Gazetede yayımlanarak yürürlüğe girmiştir.</a:t>
            </a:r>
            <a:endParaRPr lang="tr-TR" sz="2800" dirty="0">
              <a:latin typeface="+mj-lt"/>
            </a:endParaRPr>
          </a:p>
        </p:txBody>
      </p:sp>
      <p:sp>
        <p:nvSpPr>
          <p:cNvPr id="4" name="AutoShape 2" descr="resmi gazete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descr="İki üniversiteyle ilgili karar Resmi Gazete'de"/>
          <p:cNvPicPr/>
          <p:nvPr/>
        </p:nvPicPr>
        <p:blipFill>
          <a:blip r:embed="rId2">
            <a:extLst>
              <a:ext uri="{28A0092B-C50C-407E-A947-70E740481C1C}">
                <a14:useLocalDpi xmlns:a14="http://schemas.microsoft.com/office/drawing/2010/main" val="0"/>
              </a:ext>
            </a:extLst>
          </a:blip>
          <a:srcRect/>
          <a:stretch>
            <a:fillRect/>
          </a:stretch>
        </p:blipFill>
        <p:spPr bwMode="auto">
          <a:xfrm>
            <a:off x="2190750" y="4365104"/>
            <a:ext cx="4253458" cy="2088232"/>
          </a:xfrm>
          <a:prstGeom prst="rect">
            <a:avLst/>
          </a:prstGeom>
          <a:noFill/>
          <a:ln>
            <a:noFill/>
          </a:ln>
        </p:spPr>
      </p:pic>
    </p:spTree>
    <p:extLst>
      <p:ext uri="{BB962C8B-B14F-4D97-AF65-F5344CB8AC3E}">
        <p14:creationId xmlns:p14="http://schemas.microsoft.com/office/powerpoint/2010/main" val="29718087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83568" y="1988840"/>
            <a:ext cx="7920880" cy="4608512"/>
          </a:xfrm>
        </p:spPr>
        <p:txBody>
          <a:bodyPr>
            <a:normAutofit/>
          </a:bodyPr>
          <a:lstStyle/>
          <a:p>
            <a:pPr algn="just"/>
            <a:r>
              <a:rPr lang="tr-TR" dirty="0" smtClean="0"/>
              <a:t>	</a:t>
            </a:r>
            <a:r>
              <a:rPr lang="tr-TR" dirty="0"/>
              <a:t>Olgunlaştırılarak piyasaya arz edilen peynirlerin etiketinde olgunlaştırma süresi “üretim tarihinden itibaren en az … gün olgunlaştırılarak piyasaya arz edilmiştir” şeklinde belirtilir.</a:t>
            </a:r>
          </a:p>
          <a:p>
            <a:pPr algn="just"/>
            <a:endParaRPr lang="tr-TR" dirty="0">
              <a:latin typeface="+mj-lt"/>
            </a:endParaRPr>
          </a:p>
        </p:txBody>
      </p:sp>
      <p:sp>
        <p:nvSpPr>
          <p:cNvPr id="4" name="Başlık 1"/>
          <p:cNvSpPr txBox="1">
            <a:spLocks/>
          </p:cNvSpPr>
          <p:nvPr/>
        </p:nvSpPr>
        <p:spPr>
          <a:xfrm>
            <a:off x="898204" y="548680"/>
            <a:ext cx="7491608" cy="57606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3600" dirty="0" smtClean="0">
                <a:solidFill>
                  <a:srgbClr val="FFFF00"/>
                </a:solidFill>
                <a:effectLst/>
              </a:rPr>
              <a:t>Etiketleme</a:t>
            </a:r>
            <a:endParaRPr lang="tr-TR" sz="3600" dirty="0">
              <a:solidFill>
                <a:srgbClr val="FFFF00"/>
              </a:solidFill>
            </a:endParaRPr>
          </a:p>
        </p:txBody>
      </p:sp>
    </p:spTree>
    <p:extLst>
      <p:ext uri="{BB962C8B-B14F-4D97-AF65-F5344CB8AC3E}">
        <p14:creationId xmlns:p14="http://schemas.microsoft.com/office/powerpoint/2010/main" val="24395563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83568" y="1988840"/>
            <a:ext cx="7920880" cy="4608512"/>
          </a:xfrm>
        </p:spPr>
        <p:txBody>
          <a:bodyPr>
            <a:normAutofit/>
          </a:bodyPr>
          <a:lstStyle/>
          <a:p>
            <a:pPr algn="just"/>
            <a:r>
              <a:rPr lang="tr-TR" dirty="0" smtClean="0"/>
              <a:t>	</a:t>
            </a:r>
            <a:r>
              <a:rPr lang="tr-TR" sz="2800" dirty="0"/>
              <a:t>Bu Tebliğ kapsamında yer alan ürünlerin taşınması ve depolanmasında, Türk Gıda Kodeksi Yönetmeliğinin Gıdaların Taşınması ve Depolanması Bölümündeki kurallara uyulur.</a:t>
            </a:r>
          </a:p>
          <a:p>
            <a:pPr algn="just"/>
            <a:endParaRPr lang="tr-TR" sz="2800" dirty="0">
              <a:latin typeface="+mj-lt"/>
            </a:endParaRPr>
          </a:p>
        </p:txBody>
      </p:sp>
      <p:sp>
        <p:nvSpPr>
          <p:cNvPr id="4" name="Başlık 1"/>
          <p:cNvSpPr txBox="1">
            <a:spLocks/>
          </p:cNvSpPr>
          <p:nvPr/>
        </p:nvSpPr>
        <p:spPr>
          <a:xfrm>
            <a:off x="898204" y="548680"/>
            <a:ext cx="7491608" cy="57606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3600" dirty="0" smtClean="0">
                <a:solidFill>
                  <a:srgbClr val="FFFF00"/>
                </a:solidFill>
                <a:effectLst/>
              </a:rPr>
              <a:t>Taşıma ve Depolama</a:t>
            </a:r>
            <a:endParaRPr lang="tr-TR" sz="3600" dirty="0">
              <a:solidFill>
                <a:srgbClr val="FFFF00"/>
              </a:solidFill>
            </a:endParaRPr>
          </a:p>
        </p:txBody>
      </p:sp>
    </p:spTree>
    <p:extLst>
      <p:ext uri="{BB962C8B-B14F-4D97-AF65-F5344CB8AC3E}">
        <p14:creationId xmlns:p14="http://schemas.microsoft.com/office/powerpoint/2010/main" val="22858844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83568" y="1988840"/>
            <a:ext cx="7920880" cy="4608512"/>
          </a:xfrm>
        </p:spPr>
        <p:txBody>
          <a:bodyPr>
            <a:normAutofit/>
          </a:bodyPr>
          <a:lstStyle/>
          <a:p>
            <a:pPr algn="just"/>
            <a:r>
              <a:rPr lang="tr-TR" dirty="0" smtClean="0"/>
              <a:t>	</a:t>
            </a:r>
            <a:r>
              <a:rPr lang="tr-TR" sz="2800" b="1" u="sng" dirty="0"/>
              <a:t>Bu Tebliğde tanımlanan peynirler muhafaza edilmesi, taşınması ve piyasaya arz edilmesi sürecinde 10</a:t>
            </a:r>
            <a:r>
              <a:rPr lang="tr-TR" sz="2800" b="1" u="sng" baseline="30000" dirty="0"/>
              <a:t>o</a:t>
            </a:r>
            <a:r>
              <a:rPr lang="tr-TR" sz="2800" b="1" u="sng" dirty="0"/>
              <a:t>C’nin altındaki sıcaklıklarda tutulur.</a:t>
            </a:r>
          </a:p>
          <a:p>
            <a:pPr algn="just"/>
            <a:endParaRPr lang="tr-TR" sz="2800" b="1" u="sng" dirty="0">
              <a:latin typeface="+mj-lt"/>
            </a:endParaRPr>
          </a:p>
        </p:txBody>
      </p:sp>
      <p:sp>
        <p:nvSpPr>
          <p:cNvPr id="4" name="Başlık 1"/>
          <p:cNvSpPr txBox="1">
            <a:spLocks/>
          </p:cNvSpPr>
          <p:nvPr/>
        </p:nvSpPr>
        <p:spPr>
          <a:xfrm>
            <a:off x="898204" y="548680"/>
            <a:ext cx="7491608" cy="57606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3600" dirty="0" smtClean="0">
                <a:solidFill>
                  <a:srgbClr val="FFFF00"/>
                </a:solidFill>
                <a:effectLst/>
              </a:rPr>
              <a:t>Taşıma ve Depolama</a:t>
            </a:r>
            <a:endParaRPr lang="tr-TR" sz="3600" dirty="0">
              <a:solidFill>
                <a:srgbClr val="FFFF00"/>
              </a:solidFill>
            </a:endParaRPr>
          </a:p>
        </p:txBody>
      </p:sp>
      <p:sp>
        <p:nvSpPr>
          <p:cNvPr id="2" name="AutoShape 2" descr="data:image/jpeg;base64,/9j/4AAQSkZJRgABAQAAAQABAAD/2wCEAAkGBxQSEhUUEhQWFhUXFxwYGBgXGBgXGBgXFxwXGB0YFBwcHCggHRwlHBUVITEhJSkrLi4uGB8zODMsNygtLisBCgoKDg0OGxAQGywmICUsLC80NCwsLCwsLDQsLCwsLCwsNCwsLCwsLCwsLDQsLCwsNCwsLCwsLCwsLCwsLCwsLP/AABEIALcBEwMBIgACEQEDEQH/xAAcAAABBQEBAQAAAAAAAAAAAAAFAAIDBAYHAQj/xABHEAACAQIEAgcFBAgEBAYDAAABAhEAAwQSITEFQQYiUWFxgZETMqGxwQdS0fAUI0JTYnKC4RWSovEzQ7LSFiQ0Y5PCRFRz/8QAGQEAAwEBAQAAAAAAAAAAAAAAAQIDAAQF/8QANBEAAgIBAwMCAwYEBwAAAAAAAAECEQMSITEEE0EiURRxoTJhgZGx8AUjQtEVM1JiweHx/9oADAMBAAIRAxEAPwDl3GrBVcw0j/b60GusWUNO3VP0Pp8qLYzijXRl9mYO51P0qilsAEFX1H3Y2PjUcey3Lz3ewuHkFgCJDKR5j/YVXtnJc0nRuXcaIWrQJGW25jYEqo+GtW04Y52soJ5sxas5RT3ZtLfBa4D0gfDYi25b9W5AugRBUiM2g95ZnyrT8W6eYew5FhDiXB/4jHKm3KNW+HjWKxnB7jakqI2Cg/jVQcJbnNRePFNpsssmWKajtZe470qxWLLC7ePs+VtIRPAgb+JmqHCOI4jDsWw7MpYQSoDSN+YIo1heDqpQgEahTOvvaA695WgOIx95SVZyCpIMQNRodqrBxkqitiM4uLt8ha5xziVze7f8jl+UVWuLjG/4l5x/PeP1ahD4h295mPiSaucO4eLgknQGI/JpmtKvb8hY+p0r/MvYPDG2Qb15fZuYYqxLsoOqqQO3cdwqv+gW9T7YkD/2yTH9UVO3XwjEQGs3hMcluCOf8aj1qtwsfrFzbN1TPf8A3il35HpcBzhPDMjXrDGeqGHeNj8xWh6M2f1Y0krofFTH0FR4IdfCXD+0psOe1llB8RPnRfhWG9nevW+8OPBh+INcOaTZ2Y1RortvPaIG5X41g8Vb1uabhLnn7h+AWugYQStY3iGHy3gO+5bP9fWB/wBPxpMX2WjT5TMjxTDgr3CCR4HX4TUKkXvbtc9mggP+qRBlC6QqJAAKieWomi2KtyCDQLg10m61po6yez0AHLJrAE6Hc114ncWc+VVJEV+9aIQWmullBywApzA5g2hMAGe+tLwC8XsKSZOoM6mQeflFY5MM9vK8j+WetB0ju0mtL0UvAB7Z0JOcDuMAgeED1p8iSjsLjvVbQYa2TQzjtoCy5aII015yIozFC+M4I3kyggGQZqUXui8lsZ3AOuQqNuc8z21XxdoCSNPz+NaD/ChmhdlRfPcH5T50K43ZyggVVTuWxFxaiA2NIGK8pV1HIP8AaU015SrUGxUqsWMDcf3Lbt/KpPyFX7XRnFNtZYeML8yKVziuWFRb4QIpVNjMM1p2RozLoYMieyRUNMnYoqVKvaxi1a9nAldfE17UCsO+lU3H5lU0dGbDVDdwAblRg2qQtV5Smeg0C8Nw8DlV5MPVtEpwWi5WKVTgwajPDxG1EAK9yVrZgT+j5kKjeCJ7GHP1FYnpdh4v5wIF1VubbFhDDxzBq6HatBXfQSYae3l9PjWX6bYX9SG/d3Cv9N3rg+AYOK6OnlU6J543CzE1ZwuMZAwU6GJ8p/Gq1eqda72rOGLado0XARnuXrR/59lsvfcUe0X/AFKRUWFwLFBc2GhB3O5j4iq/CsUbdyzdGmS4B5Ag/ItWxwnBHi4hdfZlmKH+EsGBjSPCedcuWWk7emjGUlq4K9u9cawWUdVLvtOU5sqyAT67bmp+AdImuYgNdMlwQNANIzAaAdjetPvYXCW0C3LjXMpmBoJ13I8diaq3eJYZSWUxprkl28CRp6mud+pVRdyjGTp7HReDXwy6d/qP7EUE6XJlJbaArz/Iwn/SIrO9D+KomMRLaXEF0sWNwiWJXSABoBHb21sek1nMFkaHMp/q/wBqSMdE6fkWT1Rsx3ELUM3r5HX61U4b0SuXn9tbdVEsGzcjoRHbvNXCSyITvlyt4roatcD4gto3FuMFSM0nQAjqnXaTK6dxowclsjSSdNgTjXRy4LV26Li9TXLB1JYzl7FAI33g91CuE4eMQgL/ALAdW7cwBy/Ejyq10y4rmuRbutkKKY5GZaR2CCPSs5dxEkGXJGgk7DsFdmOMnHc55ySkb98fbXNLiV3EgEeVUL/G7QjL1iSAF1nrQQdoiCKyKjrEQSInsPfv4UhdLA+7KgQZ16o0jt0FBYUF5WaK30jtlzOZVyHcalpHYT2HWhXEOJI+2Y+X96HXRosGdOyI7p5mlbsN90+YqixxW5Jzk9hYez7Rwo0nn2VbbhyAavPgPmZNRWMM2YBgyz3EUWxPCVRMwzEkwCwIExttS5MlNKx8cE020ARYPaPUVJhLQ9ogK+0lgMoMZpMRPKaMHo9cukezWNpJVlHlIq7huiN22TczwUEjLOYkfdjWazzwrdi9l+EarApeRQtvD27agft3mYjyCx8a8xOOZZ9pisPb/lUZh5s5n0oG3RQsJxGIeexmHzYmmHgnD0PWvoQN/wBZm/6a5Kh8/kv7l/X/AOsDdIej1yyTdB9paYz7QRz+9HbO40oCRW4xuOwSWmFlRddQcvVYIs8yTHw3rDmu3DKUluc2WKT2PKkSyx2BPhUdODHtNVf3ElXkm/RW7PiPxryoZpUKY1x9jsuWvAtOw9wOoYcxNOivDPTPAK9inAUqZMViinAV5TppgFfFCGVvFT/V/cAedUOLYUXFdGEh0Ijta3+sWPR6vY4EoY3iR4jUfECh93E9UODtDjwGp9RI86pF00zcpo5jjVUOwT3Z0mo7Q10E1q+MdHbj3CUCi3J69xgixMiCdxBjSap3MDhrP/EvG433bJyr5uQSf8lepF2tjz3GmNNj2ihRAY7D8eznWkvYUQhu3GtubKiM7IrG2WUk5dTIya+NZ5eki2v/AE1i3aP34LP/AJ26w8or3AYXE48sfaDQ9aSZGbuHhzqbw0rk6RVZLdJWGU4pgrIByrcuCCSUnXfQuSe6q/DMSmI/SFtqdQXCkCcpOvONM1GeF9CMNb619jdIExMLp3Lr8aN8JxGGLPbw5QQJKiAANuqNzrE+IrmnkxU1G2/ctGM7uVIC8CT9QtzmkEn+Q9b4A1teN281okanRh5b/CazXAlGe/aI0DTH8Ljb1mtNwq5nsJm94DK38y9U/EGuVupWX5Rho611I918w8HGY/6iap3bi2+u1tXjYMcoBOkydO3ftolibRXED+JWRvG2dP8Aq+FCeK3HUMEyyDzAIMeNVa9YifpAXGbgxDFxbYNooCAlMqiBEL8qp4bgGIeMtphzk9X50UwPEL5utbu3/ZhVJJ6ixl0yjTfw10qLieKvLcKNcYApnTOSxYESNFJAJjmBHOK64616Y0c89D3ZYToniGgnII+8xP0qdeiqWj/5jE27ZP7IG4/hrO4rGuQpDHVdY01BI/Cqj3Wbck+JJoqGR8y+gHkguIm0scJ4cnvXrtyOWVoHecoHzq+nFOFpszE9yP8ACaxHC2KEnkRBqjk1ga0vYUn6pM3eaWyR0E9K8CpHs7dye0qAB4w01RfpsFnIjOSZloQDuVRmgedZS3w283u2rh8EY/Si3DujhOt/MmvuiAxHbrPfy5UssWCCuQ8JZsj0xLdzp5iD7qWh/SSfi0fCh2O6VYq6Ia6VB5IAnxGvxq5/4OvOxNqBbnqlyQY7+r9Ku2fs+un3rqDwBP1FFT6eO+wjjmbp2Y57hJkkk9pM02t/a+z+2PfvN5AD8add6N8PswLt3XsZwD8Ipvisfi3+AvYn5MLh9m8KhaukYDA8OYlbSq5gncnQeOlc8xbguxUQpYwByE6U+LLrb2a+YMkNMVuQ0qVKrET2KVeUqxjq/ArhAa226MR5Tv57+dFDQnGP7PEI/wCy/VPiP7a/00WU6V4cvc9U8BrxmprNFRuxmArMe4aQe0mBQQrZLmry7cIEhS3cIn4kVFas3mb3AluPebVj5A6a9tS2+EogY3Xa5I1mYHgAdNY7aZCNt8DPZXnIyqqrpmzGSO4Rpt30yzwW2sl2Zv4SeqBM6QRU73fZ20FlIVidMr9u8Ad/OKtfoRzMzXOoQQFiI85OtOnQlX95lukXDxdtBLSqDmGXrQpIJGgJygnMdQKoYD7PmLRdcgDUwB6TJ+Vbi0yWwBJYzPW137/LapA9x9hA9BVV1E4qkzdlN2zknHOC/o94ozLG65JMrrB12OmsncVX4bauFytkOxP7KTJj70ac66pjeitm+yG+2cqCAqtlBmDBO5iDtG5otYw1qwuW0ttF7FHzjc1eXXR01ptiLp3quzC8P6H33k4i5kB0yKSxI/i5eRnvFFls4Ph6kiFbfUlnPh2DwFHMZhWuHL7ZlB+4BOveZ+VULXQLDMZuC5cPa7t9Irm7+r7T29kX7dcfUrG8q4u06Hq4i18VAZT6Fh5VoFx4UATufz9Km/wNOqfZglPdJ5ctJq2uCUbwPSuebtqiq2RieJ3iboe2jnLcB0UkEMCpI02kz5VTv8JvOxhDE76Vv7zWl951Hn/eq1zi+FX/AJik90GqObfgVJI5viOhmNv3Gu3Li52JzOzEs06SYGsjerNz7P3YqWuwQoBhSZInWSe+ttc6S4cbBm/pb8KrYjpZbG1lvMAfM07z5mJ24IzFr7PrWma5cPdKgfKiOG6E4df2Z8WJqS90zVf2LY/muKPhrVK708I2e0vgC3yFB9+Xlm/lrwg3Z6M2RtZXxyz86I2OEAe6keAArC3unr/vj/SjD5mqN3psx3e83kg/vQ+HysPegjp3+HxuAPEgV7+jAbtbH9Q+hrkl3pcTsrnxukfACohxq7c9yxm8nf1ij8HPyD4iPg63du2U969bH58KrPxbCLven+UT9ai6O9BzdwIuXgbeJuglFAAFsHRc6kSdOsQTsY0q6n2fWkVg2Iu3LmgWFRcjfeygajVTBnQGuWU8UW03wVTb4Bl3jeCH7Lsf5D/2mq7dI8OPcwrHxj8RW84twCxi/Z28QCWtgOxtlrYOmUgsNcpOsTPVoJwPotw66MVkw4fI5tzddrgBAn9XJ6ok7jXvoRy463T/AH+RnqMTjunCm04XDBQwKzsQSDr7xrmUV2z7UOjFlbSHDIloW/fCrEqcsMY3jX1PZXIsfw1reUkyrTB2mInfxFep0c8bT0nJnjJ1ZQivK6L0b+z5Ltm3euMzZxmyKQoAOwJIk6a6R+Je/wDZ3hisZHtnkwuZj6a1WXV406JrBJqzklKp8bhTauPbbdGKnTsMUq6E7JU0dV4ks2xoCZEa8/Hzr3hr+1GXMysvvAQGMdoOo5etUeEYgsClyTlaGGXlpBPZI19a2OH4datj9WigwJIGp7yfxrxnsqZ6dWC8JhFclrmGKwBlZypY+hMes1btsiA6AD6belTYhGdSqsFbkWGYDviR86p3ei9u4AcRde7lMheqqz4KBPmTQtPk1IhvcXX2i2wrNmiIyxETpJGbQE9Wafw5LT5x7G4gMSbgjN4SSw84qcpaSSlpFY8woHrAqtiMXI6x0Fa14Fkolu7eVAFUQo22j0r39Cd+tcdEB7SJ9J+dUbOItuOujNrA/Vk+eogeNZ3prw6Ltp1/VqxCM0B41AzQ38w7NjRirdXQqe1o17fotuM2ItzzkyfTaqF3G4QH/iu38qFq9wHAbOHBLEuRu1wj4Loo9J76yfTPjth1VLBm4jhwVHVBXXfxjatjjrlUbHk9KtmpTimGGq2rzxz0UefZVJul9iYt2UJ7C5Y+izWBwdpr11luMUW5+uKqeqZ1+p9Kn4fiPZXbtuwvtJgrB0EbyTyE10Pp4q/JJZXsblOnDyyp7JMnvdQ6f5gKHv06vOSEdyB+0qKq+rH6Vj8ZhiMQpv5WziTl0AI0A+A9a9xnEgoyry2HZ+FFYY7aVf6B1vfU6/UO47plcEhmuE6R1wN+3KtNw/GHuoCoLMdApZ3k9gE60D6N8IbHYgWs6p+0SxA0G4QH3m7q7d0U6O2MGSq2lKx77EM5Pa3cewaUM3bxKvJoSlN34OaWuAcVuKGt4bKDsYtLP+dqLYboFxRgpN1Fc7oTlyrrBJRd9Nh211p77toIXv3MeGwqb9KjYcq431j8JL8CnZ82zkVz7LsfcaGvBQOeYlT4ag/Cor/2RvbZJxIZmP7NvY8iSW7a7It98sEiY1PbQbEXhczatIJBI0Mj/cGmXWTrZg7Cbtg619m2A9gLD2lN3IM90Ei5njVwZ060kAiNhFVMT9mfDLgQ2xkUbsLrtniRzeN+YrUWLKlApgiOYXXtzac6ivYC29wXmTNcXRWJMqNur2Vy/F5ff6lOzEzdz7MsD7MixaDXI0d7jsgP8QzR8Kq4P7OgIDjDBjsosq+gG5zAEVtlEHQb6zJJ2jXy0r1Vgk9vqfGlfV5f9TD2Y+xlE6H20zKxS4pWIFtEA+9ETXvC+ipe6tzN7O1aKi2gI1KEECDoF7TufjTsVjGt45Mz9S5CBRyOwJ8z8TWvRwBE1p9S/MuTdunsMKZczZpbWIGmvnqdN69wqMqDMwZz7xAgCeQ02G3fXjFeZmvTfXtriU8a8/UrTY0WiVy3CWAEEjQtoAW7vAVBgcLYwiG3ZXIraxJYloALGSTsB6Vcw5D6jwmnewmdRp2azVYt16fIjq9zH9NLylXtgB3Khsr7FVI3Mgcu2uaWOBX+J35LBLSALmjzy21Hj5V2TG4Wxd1u2nDkQN5g9uUlfWqqYC0E/U3DmOoUkHxmBp4murp+qWO1av8AQnLDKTd8EPDOHGzaS3qQihRoCYUAAmY7KkxGumVh4CJ79B9alVWUddYPmK8b4+dPqs1UZbHdA8HduNcuBs7GT1iNT3AxXlaif4R6V5TrPlWyb/MHbg/ByLpaTh763lmHEN4j8/CujcLTLat9fOMgggaEESPnXLOkvH7d+37NFLa++dAI7OZ+FaLgfSRMNgUW6WuOq+6q9ZVkwGzRt29kV2ZcU5Y1S3JQyJSdvY1dxoJJECZ11PkKrNxpbILXDC9u/wAqyb9OpBLYdxpI6w1B56iY0OtC248+IRg9hfZNzLlFEEH3o122GtSj02S91t+BSWbHWz3/ABNYnGlvgmweqDBYqxA1jUee2/OiWC4FmbOzhwRoBmA8Zn5VneD8btrbNrD4YBTu4lU5a5m6zkRvHZtW36DxiTcXNCplLAHctOk9nVNPlh6Ntmv0Ixpy33LeA4QFGW2ukzA7e2peNdC3xVk2zCTzOscthWuTJbWBCjyFU8XxlF5z8qgoqO7e5ZtvZI51xz7O77Bf0rGlk2y20CjTt6x9arWug+HVCgLQRBgAEz39tbHGcQ9oZcwo17IA51Ut47DsQq3AzHYAkk+AFbvN7LgKgZW39nuFgBvatAgSwGkkxoBzJonhehGEBBW00gQIdxp3wR27mtfhMCDrrl7uc9n40TyBdAoAjznv+frST6iXuzKCXCMZZ6F4WQWwyECdW62g1MTz0qW10awy+7hrAP8A/NPwrVX2jUkARvzHnsdfrVG7iBEgjbfmal8Q1yNosG2cEEPVt21jsVR8qLLaXtoN+mMx6ttiO3lRbhGGLCbsjWAvPTWT60s56uAcE6cOFwNJIDCMymG7Orp3b0QsYFVHM+JpgvEghUbTbTQjuNNC3DoW05gDXw1oa1xyF6n5FfwqsdDoNDBMA+NBLWB9mzsrZkJ2O4bUHxEAUU4lauHIocqubrwFByAHQaaSYFCsXcCq2Udp7YFJJWxo8E64wDepP00VisVxoLrB9ag/8RD7vr/vSdnIFzRu/wBOWn2b+fasVw/i7X3CIB2k6dVRuTrW1wsIvIRpr8zWWOS3mBSsG3ejqYi6XZR1PdZi/vaEaKw2327Kt3mdRqkeUj1E0YsX0jqmdfU91RYpGYEATOh1g67xSZVFxX3ewYt3uBDje74f2p2BxWdwCJABJFStwVIyhmVh2uGj+YZfGpcNhPZGJkmBtECf96njxJvkbUya1mgyclvTJlOqxM5tIqrebEWesot3ZIU5v1ZCk+9OubfbSncRs+0ZEdVKAa5yQHGhgAAglSNj26VZ4bbt5WT2TASV1Eqw7V7vwoxXqGbpEeNW+lgexyXHjQuxWD2GAZHKqYvlMIHyFLvVzIqiQxgMANdtdvjRDIHbKruAh5byJ6pLA/jUONwsXUeC2hViDDASpBIA193uNBvyjL2YNwuNkySxjTrCI7tfCr4xAqLiaL1iubYamY0nafGg64g9tdmB+glNbhw3xSoN7bvpVWxaOU3cElhUe06sPczAi4RM9ZToJEco2jtqS22EstIY3Lh1LOrljz7Mo8vU0U4zwxAgWyCTp1EErM6xAHfQ9ujciLhYP+yqET/V1T8674dRFbtlp9MpYVL+pbE+L4kpA/XWgGGmYXI7xASPWas4fhVhhne57ViOqDICx2L90aaV5gujtrKA9t2O+ZnXTwgD8zUtjDW7NwkMxUaieWkHWZI8vlRXUwlJb/ocvw7p7Ej2LayXuZl2AQEUuA8WGGufqgEViA/NmHazbkiSdIG+lSYq2t9SAcoH7UQAfry0GtZbDNdvt7PCoXIMFiCqL3kn5U0ox3V7fQmrVOjtGZmEzSOHmhfRwXbOHt27zB2VYzDsGw13gQJq/dxZ1Gb0rwsuVqTSO9RGYq0hBVjAIIbnAPdS6O9GbOG0QLk0kjW48Geu3YfujTXYULxeJ8z3a0S4czoskiSAPITHwPwpceecYu/IJw4aNUmIG35PjSuXBp+fzzrP2br5s2mojyBJ+tT38doCZjZtNhtr60e/XKEUGyXiVl7hhWWOwk7+lNwvDYAztJ7Bt686fhUyiMwYcp3jsJ5xoKfhrRDsxYZWjSSYI3Ou0iNO6s5xlsInJPgtJbUbCmWXcMerIOxkCO2fSob+NRNWOlR2cWUZw0kZiVaQeqYMbzoZHgKzywiqGaYY9ttqZ7AIE+ZqRsSY0ifD+9Z3G8SnLkzSHU8gCswwbXsJ9BRPDXvaGF8zyHjTx6hN0hNC8okvSxjU/X+1VrfDDBkDXlNF7WEAG+vbXv6N31dQl5QNa8GCfoB7Rf1lxhrtbynq/wBUa78qNcK6P4XDkC3Yl+TXId/GWOnkBWkFmkywZinanVC6kUMH0fs28xFtQzks5UAZmYye+J2FXP8AD0I1Hxq2pr01Ttxa3J65FJcMo2PrrUF4G3DFpA3naTzogy/nuqO8ikQQCDoQdiOc+VTliVbIdTZTFzn1Z7Y3oJxLiqW71sPPXcICIjM2gnXbb1o2mDA6oJAGw7qG8T6I2r7o73LgKMGAUqBI2JlT2CkjimyqlFcl4gHc0/20iARHdUv+HrHvN6j8KZheFIihVLQBAk8hWWDIuEgPIiIEDnUbXFJImSInzmJ9D6VebAJ2H1P40wcNt5i2XUgAmTssxz/iPrWfTT42N3F4AHHMSEtkqBOg9T3VmbTiY7protzh1phDIpHfrUf+FWP3NvzQfhTxwyXsHuRowuYdopVuTw2z+7T/AONP+2lTaAazm1tCwPs1Cr2jQeZqpiL9qzqxDN3d3Lv3O9R4bpFbu9RxBUDTNlBB7I2qN7WHksEBPfcJHz+tc/aafqOxO+CndxN6+DlGVdt8sd87AV42GS2Mzw5XuhAe0k6trOpgd1R8U6QIggEMeSroo9NBWVx/Ebl49badFGw8uZrrxYZS8UjSyKOxd4vx5mMAwBtGgjujSKJdG+mmQC21kNBAkELPeR20I4fwC5d1YEKB5+VBeN4EWbhCksp1BPxGnYa7I4cGT+WcOXNkh6kdYvdM7RgPacHllYGkvSbDsdrkc+X0rjAaNqMcO4PiLiC5PsrRMe1u3BaQx90sZb+kGll/DcSW7JLrJN8HU7PHsPpAcdvPw33olb6Q4aAM7Dy/GubcK6K3Lyu1vHIQnvMBiPZg9mc2wCdtBJrZ9EejvssrXXNxuZafRBy8Tr4VxZ+k6fFve50Q6nJPatjofAOHpcXOeujaKCI23P08jRtbigRlgCREQNOXhQvCYxVUBAqjsAFWTiwRrB8RNShlxxVIWUZSdssW8NaIkqvaOXpUN7AW2YXIJge4phD2Fh271E+ISQ7MRlXYwqgbyfSgvE+n/D8OpBv2yQfdSbhJ7yoIHmaeOmeyX0Fdreyz0o4IpsHLkUyDmZ2Ub6jZjtMaa6VjMPxz2jm3blwukjtHnrWN6ffaPcxrZbUpaAjTQntjsnmfLTnY6AdCcdi7Pt7d0WLcwhcSbm4JUR7o2nn5VbJ/DlKFukHH1Ki6e5uU9qSB7M+PZ4xW/wCGYcJaVdjAn+bnPnWc6I9F7uFYtfvC+0DKYyhTrsI18ZrVxXPh6dY99rGzZVPg9y99OFMIFIE9tXIDmXv86YrZtDuPQ947aZctZve1HYdR6V5PIEaco08qV2FInjuprT/vTQSOz4ivHP5mjqBQm/PZTNBrz7ahxlu4wi262+0lC58usIobir9631RkJjdiQD3iJpG2UirDFgczufgKkbWgtvHXYE5AecAmPAmKecVd++P8n96op0qDpt2FQD+RSk9tCfbXf3h8lWkc/wC8byCfVaGv2NoC0Htr2O00IBf943mq/QCnKz/vH8YX8K3c+42gKUjQo5/3j/D6CmhX/en0ra/uDoCxWlQmH/etXlDWjaWfPuFw4uOFZwkTBOx7vE1Je4cymMyDxaAag4la1kcp8NRGtU78ugOYkjQiTHkK71G97JdycU9rLacMZ2hWQ9pDAx4waL4WxZw+p1ft5+U6D41neDn2dwSCcwKwNDJ2jXt+dEcTbuSYsjTmT/ehkg29N7Gj1Mat8/Iu4vibOpC9VT2bnxNAcbbzoR+0vWH1FELF2ZERET2aidPWobsg6DU0Ieh7Akte4P6O4IPdBZM4VXfJ98orMF05EgT3A11zo79lr3nGI4o5dtIsqYAHJXI0UD7iQB21zvhuDZXBUlSpDAgwQd9DXbejXSS5etS4GdTDRz7DHf8AQ1svU+rYaPT1GzQDhFkILa20VVGVQqgBR/CBtXK+LNjsNcZDluKp0cBTI7dNj2iuiY7iTFYAjSspjknU1yTmvYpCLM4nSm+ph1UHsMgx61dHTW8FhQFE6nUnynSj3C71i8ot37SsyDQlQer3HerZwOEXVcOs/wAv40FGD3oZtrYx2J6RJeRkuq7hgQZMgzvoCI8qwfH7AuXQliyqL3LBgc2PL8711PiPCbTGVtBfz2CqvC+CWPaReYJb3bkW/hB5eNUx5O29hJQUkZH7N/s8fH3faXwVwttoJ1Busp9xD2drcthrt9C27SoqogCqoAAAgBRoAByEVSwXEMMFVbT2wiiFCkQAOyKtLirbe66nzmqZc2vyRjj0lnJXkVAcSB7233uXnU1u4GEggioWgtNDlSvWAply8FEkgeJqldxzMYtIWHNtgPCd/Ks5JGUWyzduR48hzplpOZ3+VNS8q+8GB5lhv5iRT1xCN7rA+Yqdq7bH3SJlqNjUeLv5VnQ7DUxvpVL9OeAChJ/giPiRQlkSdGjBvcIWz21Q4mRKxvMUsXibihQqgMx/aOwG7GN9xp3017J0YmTz5egrO2PFU7EB40zNH+1ShKabcGYqlBsQr2vcs0sn5mtRjyRTadk/OteEeNajWeUop0ePrSBoUGxsUqlBNKhSNucIxGBU9USB66dnjVfFcIXJ1dDI139ddPztWp/wwSesezUA/KD8agvcEY7MD6qfrWjmkvJeWPG1TRj7vC1DyGM6QANRHfRVrF0jV5U7aaydweVFk4VGjBu7Yg+YMirdrho0EkDuMDy0oy6pirpocmaTAncz4sfnNXsHwovqo0++Rp/T975Ufs8ItgzlzHtJLekmKJph9pHl2VCfUt8FY4kgXg+FKoiPXcnvotwg+zuDsbQ/T41OLOndUbKACW2/OlQ1u7HatUaEmaBcR0mo7HEXB7R2HX471X4pfN06DKOcc66O7GSIdppgU8SNu8rrrDdYDbKdCPGJreAgiRsaxTYQKJgfL1rRcAxGa2ASDGgPJl5R2xt5VSE0LkhsWsQtBcdb0NH7ooJxC+uw1PYPrRmycUzmnSTCn26spKmDqDB5cxSsPd3Zy383W/6prTYnAZmzNv8AKo7XDBofMDbzqnxC0qPsOsO9g61jb6xFxh4HL8oqW3xzEqZW4/kzfjV58FrUVzB6a1PuJ+B3AgbpTiEMhtfvGGP+oGrCfaDjR/zPLLb/AOym4XAI9xUuDqv1ZBgqeRHyg0fwn2dWwQ9265Q6hAArH+ZtYHgJqsXjrg8vPh6iMvS7XzBdr7TsYPeysPAD5CvL32p35k4eyRynMT61rbfRrCJoMPb/AKhnPq5JqLEdFMFd6r2FXsa3Nth/l0PmKZdp8oCh1C/q/f5Gat/avcJy/oaPOyi44+GUii1n7WhagYjD+znb2bZ47j1RHlQzG8Ft4V3tIoBUxPMjkZOu1YXpUmx76fHDFKdKNHQlkjG5Ozqlj7WMC7FrntV2AlMwjfSDPwq8v2o8NP8AzmHjaufRa+e5ryur4LH7v9/gT+IkvCPo0faTw7nfjSdbV0aHs6lSr9oXDiP/AFK+auP/AK1x7hnB1xmGQoQLiDKfEcm7iIM8qC4/hd2yYuoV791Pg2xpMXT4ptx1NP8AD+xsmacVqpUd+tdOuHNti7Y/mzr/ANSipx0uwH/7lj/5F/Gvm+KbFdP+Gw92QXWv2PpI9LcCP/zMP/8AKn41MnSbCMNMVYIPZdT8a+Zorwilf8OXiTCut/2n1Fb4vYb3b1s+DqfkasJikOzA+BB+tfKy2x2Vf4fYBkxt3b1DL0Sgrcvp/wBl8XUObpRPp32njSr57QGNCPz50q4e39520bUIerFz9rfRtAefx51IMSw0gMecSvznsPwqVVjQxOhkaSfIkjWOfOqyaGQFYMNG5FzABktr6H8eKMmzoaQ9eIo0ggjWORE7xKk1Zle0esGhvWnrciQABAJ03Ovft4HnVacswIkgSV0EECBqIAJJBPfAqyiTbD23OeyeVSW7pHb6z86z7WnJz2mYAgwJ0aYh3ESoGunPzq7Yv3QomSdB7u88xqDGh1PdvQcEZNhW5injke/b8+lU7WKJaLiMD4hhrOsjf0qNceZgoZAJ0kHTlB593h2im4bidtwW6ygb5liI7TtzpHiXsMpsKfpKbTHqPnUVy4u4mlauK3ukHwM14+GQ8vTT5Uuig6/ciFjOett2dv8AapJ8o+lORew/U/GlJ2gfWllGQynEaXnfbvNMnu9B869YbyPCPyKYxB7R3667aSOWu9CpIa4siFrP/KPKT2eH58Zf0erNlFGxHlyrxz2U1ilRrMb1Elgu6oo6zEDu/tVjFMVGYIzdyiT+FR4K9kZHylYIMNExOuxIpkBl27wHCI4FzFN7QEaKnPuGpmtNcuKo1JgaCd/SqGG4Yi33vPqCZQb6kSW9dq9xj52n0FdCZzS3IsRjz+yvrVQcQcGYBqdrdQPaFFNiUgriOH2sSAzsdRusfGedZLpT9nS3k/8ALXuuNclxQA3dmXbzFang9we4d5kd/dRG/a59mtPCTi7QJK9mfM9/CsjFGBDKSrA7ggwQfMVEbVbj7QMAFxt1ogNlbxlQCfVTWYayK9OOa1ZF4w59nF7LduLO6g+hI/8AsK6UltWHWUEHkRIrlvRU5MSveCPr9K6hhbmlcPU/5llsaqNAjH9BsNdkqPZn/wBs6ehkelAsT9mzT1Lwj+JZPwNdABBpezHYKaHVZo8S/wCScunxy5RzU/Z7c53lH9J/7qs2Ogdsa3Ljt3ABR9TW+cAVVv00utzNfa/QEelxLwcoxmCVL1xVBgMQNzoO+rFk91XsZh5uue12+Zpi242pZZdS3OmGPTwMLr94+tKrOccyPhSqVjmmtkhlzatEBeYLbyxmZ0JMeu1Q4m4c7ypYgyYMBNInrTJ1HIzr4V5SqHD/AH7jcoZhr2clVzEq0EkgnQ65yRsMw0XyqQYAq/vHINwAqlmMksxWOzkBsd5pUqafpdIRO0QXb9oFrTyRqWkA5AwhRMyZl9p76u4Sy7QLTQiGNc2qgCY60knUCY56bUqVNNVGwLkmv4bUFiIzTAGhB2kb6Ze7l5VrttQE9sS8sAAVGUO2qjTlGffaNSdKVKkhvsGWysnGGUlty257jA5nlz07TUlskvlW4ZgGNdRqJEgiCVJjelSoaVv8g3ueLdujbKwO06HlzGka9nMeNPucQC6spGsaa/hSpUi3Y9E2HxqXPdMkb6Gn3EB3HOlSrNUwDXsgwPSmiwJ0J9THoaVKgZEhkVWviewx8/DalSrUgqTNYUKqg5hR8BUTLXlKqMgRtVdxSpVjEBWjXDsWXUhjJHPtHf30qVFMzMb9pODBFu5zkofOSPkfWuemx2dtKlXRjk0g1ZPhUK3EYRow9J1+FdDwVzSlSqeZ3QaoI22qSaVKlQo1zVS+aVKlkwoypsySR2n5morlsH6UqVC9y4xUilSpVrNR/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220" name="Picture 4" descr="http://www.ilkha.com/files/gallery/big/ddfea2cf8ea96a40d7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76432"/>
            <a:ext cx="4427984" cy="309033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ARTIK AMBALAJSIZ PEYNİR SATILMAYAC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776431"/>
            <a:ext cx="4716016" cy="3111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4530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83568" y="1988840"/>
            <a:ext cx="7920880" cy="4608512"/>
          </a:xfrm>
        </p:spPr>
        <p:txBody>
          <a:bodyPr>
            <a:normAutofit/>
          </a:bodyPr>
          <a:lstStyle/>
          <a:p>
            <a:pPr algn="just"/>
            <a:r>
              <a:rPr lang="tr-TR" dirty="0" smtClean="0"/>
              <a:t>	</a:t>
            </a:r>
            <a:r>
              <a:rPr lang="tr-TR" sz="2800" dirty="0"/>
              <a:t>Bu Tebliğin yayımı tarihinden önce faaliyet gösteren gıda işletmecileri bu Tebliğ hükümlerine 31/12/2015 tarihine kadar uymak mecburiyetindedir.</a:t>
            </a:r>
          </a:p>
          <a:p>
            <a:pPr algn="just"/>
            <a:endParaRPr lang="tr-TR" sz="2800" dirty="0">
              <a:latin typeface="+mj-lt"/>
            </a:endParaRPr>
          </a:p>
        </p:txBody>
      </p:sp>
      <p:sp>
        <p:nvSpPr>
          <p:cNvPr id="4" name="Başlık 1"/>
          <p:cNvSpPr txBox="1">
            <a:spLocks/>
          </p:cNvSpPr>
          <p:nvPr/>
        </p:nvSpPr>
        <p:spPr>
          <a:xfrm>
            <a:off x="898204" y="548680"/>
            <a:ext cx="7491608" cy="57606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3600" dirty="0" smtClean="0">
                <a:solidFill>
                  <a:srgbClr val="FFFF00"/>
                </a:solidFill>
              </a:rPr>
              <a:t>Uyum Zorunluluğu</a:t>
            </a:r>
            <a:endParaRPr lang="tr-TR" sz="3600" dirty="0">
              <a:solidFill>
                <a:srgbClr val="FFFF00"/>
              </a:solidFill>
            </a:endParaRPr>
          </a:p>
        </p:txBody>
      </p:sp>
    </p:spTree>
    <p:extLst>
      <p:ext uri="{BB962C8B-B14F-4D97-AF65-F5344CB8AC3E}">
        <p14:creationId xmlns:p14="http://schemas.microsoft.com/office/powerpoint/2010/main" val="24613932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83568" y="1988840"/>
            <a:ext cx="7920880" cy="4608512"/>
          </a:xfrm>
        </p:spPr>
        <p:txBody>
          <a:bodyPr>
            <a:normAutofit/>
          </a:bodyPr>
          <a:lstStyle/>
          <a:p>
            <a:pPr algn="just"/>
            <a:r>
              <a:rPr lang="tr-TR" dirty="0" smtClean="0"/>
              <a:t>	</a:t>
            </a:r>
            <a:r>
              <a:rPr lang="tr-TR" sz="2800" dirty="0" smtClean="0"/>
              <a:t>Bu </a:t>
            </a:r>
            <a:r>
              <a:rPr lang="tr-TR" sz="2800" dirty="0"/>
              <a:t>Tebliğin yayımı tarihinden önce faaliyet gösteren gıda işletmecileri tarafından 1/1/2016 tarihinden önce piyasaya arz edilen ürünler 31/12/2016 tarihine kadar piyasada bulunabilir.</a:t>
            </a:r>
          </a:p>
          <a:p>
            <a:pPr algn="just"/>
            <a:endParaRPr lang="tr-TR" sz="2800" dirty="0">
              <a:latin typeface="+mj-lt"/>
            </a:endParaRPr>
          </a:p>
        </p:txBody>
      </p:sp>
      <p:sp>
        <p:nvSpPr>
          <p:cNvPr id="4" name="Başlık 1"/>
          <p:cNvSpPr txBox="1">
            <a:spLocks/>
          </p:cNvSpPr>
          <p:nvPr/>
        </p:nvSpPr>
        <p:spPr>
          <a:xfrm>
            <a:off x="898204" y="548680"/>
            <a:ext cx="7491608" cy="57606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3600" dirty="0" smtClean="0">
                <a:solidFill>
                  <a:srgbClr val="FFFF00"/>
                </a:solidFill>
              </a:rPr>
              <a:t>Uyum Zorunluluğu</a:t>
            </a:r>
            <a:endParaRPr lang="tr-TR" sz="3600" dirty="0">
              <a:solidFill>
                <a:srgbClr val="FFFF00"/>
              </a:solidFill>
            </a:endParaRPr>
          </a:p>
        </p:txBody>
      </p:sp>
    </p:spTree>
    <p:extLst>
      <p:ext uri="{BB962C8B-B14F-4D97-AF65-F5344CB8AC3E}">
        <p14:creationId xmlns:p14="http://schemas.microsoft.com/office/powerpoint/2010/main" val="29437092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83568" y="1988840"/>
            <a:ext cx="7920880" cy="4608512"/>
          </a:xfrm>
        </p:spPr>
        <p:txBody>
          <a:bodyPr>
            <a:normAutofit/>
          </a:bodyPr>
          <a:lstStyle/>
          <a:p>
            <a:pPr algn="just"/>
            <a:r>
              <a:rPr lang="tr-TR" dirty="0" smtClean="0"/>
              <a:t>	</a:t>
            </a:r>
            <a:r>
              <a:rPr lang="tr-TR" sz="2800" dirty="0"/>
              <a:t>Bu Tebliğin yayımı tarihinden önce faaliyet gösteren gıda işletmecileri tarafından 1/1/2016 tarihinden önce piyasaya arz edilen ve son tüketim tarihi bir yıldan fazla olan peynirler 31/12/2017 tarihine kadar piyasada bulunabilir.</a:t>
            </a:r>
          </a:p>
        </p:txBody>
      </p:sp>
      <p:sp>
        <p:nvSpPr>
          <p:cNvPr id="4" name="Başlık 1"/>
          <p:cNvSpPr txBox="1">
            <a:spLocks/>
          </p:cNvSpPr>
          <p:nvPr/>
        </p:nvSpPr>
        <p:spPr>
          <a:xfrm>
            <a:off x="898204" y="548680"/>
            <a:ext cx="7491608" cy="57606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3600" dirty="0" smtClean="0">
                <a:solidFill>
                  <a:srgbClr val="FFFF00"/>
                </a:solidFill>
              </a:rPr>
              <a:t>Uyum Zorunluluğu</a:t>
            </a:r>
            <a:endParaRPr lang="tr-TR" sz="3600" dirty="0">
              <a:solidFill>
                <a:srgbClr val="FFFF00"/>
              </a:solidFill>
            </a:endParaRPr>
          </a:p>
        </p:txBody>
      </p:sp>
    </p:spTree>
    <p:extLst>
      <p:ext uri="{BB962C8B-B14F-4D97-AF65-F5344CB8AC3E}">
        <p14:creationId xmlns:p14="http://schemas.microsoft.com/office/powerpoint/2010/main" val="5844952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83568" y="1988840"/>
            <a:ext cx="7920880" cy="4608512"/>
          </a:xfrm>
        </p:spPr>
        <p:txBody>
          <a:bodyPr>
            <a:normAutofit/>
          </a:bodyPr>
          <a:lstStyle/>
          <a:p>
            <a:pPr algn="just"/>
            <a:r>
              <a:rPr lang="tr-TR" dirty="0" smtClean="0"/>
              <a:t>	</a:t>
            </a:r>
            <a:r>
              <a:rPr lang="tr-TR" sz="2800" dirty="0"/>
              <a:t>Bu Tebliğ yayımı tarihinde yürürlüğe girer.</a:t>
            </a:r>
            <a:endParaRPr lang="tr-TR" sz="2800" dirty="0">
              <a:latin typeface="+mj-lt"/>
            </a:endParaRPr>
          </a:p>
        </p:txBody>
      </p:sp>
      <p:sp>
        <p:nvSpPr>
          <p:cNvPr id="4" name="Başlık 1"/>
          <p:cNvSpPr txBox="1">
            <a:spLocks/>
          </p:cNvSpPr>
          <p:nvPr/>
        </p:nvSpPr>
        <p:spPr>
          <a:xfrm>
            <a:off x="898204" y="548680"/>
            <a:ext cx="7491608" cy="57606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3600" dirty="0" smtClean="0">
                <a:solidFill>
                  <a:srgbClr val="FFFF00"/>
                </a:solidFill>
                <a:effectLst/>
              </a:rPr>
              <a:t>Yürürlük</a:t>
            </a:r>
            <a:endParaRPr lang="tr-TR" sz="3600" dirty="0">
              <a:solidFill>
                <a:srgbClr val="FFFF00"/>
              </a:solidFill>
            </a:endParaRPr>
          </a:p>
        </p:txBody>
      </p:sp>
    </p:spTree>
    <p:extLst>
      <p:ext uri="{BB962C8B-B14F-4D97-AF65-F5344CB8AC3E}">
        <p14:creationId xmlns:p14="http://schemas.microsoft.com/office/powerpoint/2010/main" val="26691172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encrypted-tbn1.gstatic.com/images?q=tbn:ANd9GcTKWoMm47SCNKggfipS682644xfJwQ81jwBT3HUQVZhYZPbFz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7855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83568" y="1988840"/>
            <a:ext cx="7920880" cy="4608512"/>
          </a:xfrm>
        </p:spPr>
        <p:txBody>
          <a:bodyPr>
            <a:normAutofit/>
          </a:bodyPr>
          <a:lstStyle/>
          <a:p>
            <a:pPr algn="ctr"/>
            <a:r>
              <a:rPr lang="tr-TR" dirty="0" smtClean="0">
                <a:solidFill>
                  <a:srgbClr val="FFFF00"/>
                </a:solidFill>
              </a:rPr>
              <a:t>Cengiz ALPSOY</a:t>
            </a:r>
          </a:p>
          <a:p>
            <a:pPr algn="ctr"/>
            <a:r>
              <a:rPr lang="tr-TR" dirty="0" smtClean="0">
                <a:solidFill>
                  <a:srgbClr val="FFFF00"/>
                </a:solidFill>
              </a:rPr>
              <a:t>Ziraat Mühendisi</a:t>
            </a:r>
          </a:p>
          <a:p>
            <a:pPr algn="ctr"/>
            <a:endParaRPr lang="tr-TR" dirty="0">
              <a:solidFill>
                <a:srgbClr val="FFFF00"/>
              </a:solidFill>
            </a:endParaRPr>
          </a:p>
          <a:p>
            <a:pPr algn="ctr"/>
            <a:r>
              <a:rPr lang="tr-TR" dirty="0" smtClean="0">
                <a:solidFill>
                  <a:srgbClr val="FFFF00"/>
                </a:solidFill>
              </a:rPr>
              <a:t>Gıda Tarım ve Hayvancılık Bakanlığı </a:t>
            </a:r>
            <a:endParaRPr lang="tr-TR" dirty="0">
              <a:solidFill>
                <a:srgbClr val="FFFF00"/>
              </a:solidFill>
            </a:endParaRPr>
          </a:p>
          <a:p>
            <a:pPr algn="just"/>
            <a:endParaRPr lang="tr-TR" dirty="0">
              <a:latin typeface="+mj-lt"/>
            </a:endParaRPr>
          </a:p>
        </p:txBody>
      </p:sp>
      <p:sp>
        <p:nvSpPr>
          <p:cNvPr id="4" name="Başlık 1"/>
          <p:cNvSpPr txBox="1">
            <a:spLocks/>
          </p:cNvSpPr>
          <p:nvPr/>
        </p:nvSpPr>
        <p:spPr>
          <a:xfrm>
            <a:off x="898204" y="548680"/>
            <a:ext cx="7491608" cy="57606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endParaRPr lang="tr-TR" sz="3600" dirty="0">
              <a:solidFill>
                <a:srgbClr val="FFFF00"/>
              </a:solidFill>
            </a:endParaRPr>
          </a:p>
        </p:txBody>
      </p:sp>
    </p:spTree>
    <p:extLst>
      <p:ext uri="{BB962C8B-B14F-4D97-AF65-F5344CB8AC3E}">
        <p14:creationId xmlns:p14="http://schemas.microsoft.com/office/powerpoint/2010/main" val="1232756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04018" y="404664"/>
            <a:ext cx="7851648" cy="720080"/>
          </a:xfrm>
        </p:spPr>
        <p:txBody>
          <a:bodyPr>
            <a:normAutofit/>
          </a:bodyPr>
          <a:lstStyle/>
          <a:p>
            <a:pPr algn="ctr"/>
            <a:r>
              <a:rPr lang="tr-TR" sz="3600" dirty="0" smtClean="0">
                <a:solidFill>
                  <a:srgbClr val="FFFF00"/>
                </a:solidFill>
              </a:rPr>
              <a:t>AMAÇ</a:t>
            </a:r>
            <a:endParaRPr lang="tr-TR" sz="3600" dirty="0">
              <a:solidFill>
                <a:srgbClr val="FFFF00"/>
              </a:solidFill>
            </a:endParaRPr>
          </a:p>
        </p:txBody>
      </p:sp>
      <p:sp>
        <p:nvSpPr>
          <p:cNvPr id="3" name="Alt Başlık 2"/>
          <p:cNvSpPr>
            <a:spLocks noGrp="1"/>
          </p:cNvSpPr>
          <p:nvPr>
            <p:ph type="subTitle" idx="1"/>
          </p:nvPr>
        </p:nvSpPr>
        <p:spPr>
          <a:xfrm>
            <a:off x="539552" y="1916832"/>
            <a:ext cx="7854696" cy="4248472"/>
          </a:xfrm>
        </p:spPr>
        <p:txBody>
          <a:bodyPr>
            <a:normAutofit/>
          </a:bodyPr>
          <a:lstStyle/>
          <a:p>
            <a:pPr lvl="1" algn="just"/>
            <a:r>
              <a:rPr lang="tr-TR" dirty="0" smtClean="0"/>
              <a:t>	D</a:t>
            </a:r>
            <a:r>
              <a:rPr lang="tr-TR" sz="2800" dirty="0" smtClean="0"/>
              <a:t>oğrudan </a:t>
            </a:r>
            <a:r>
              <a:rPr lang="tr-TR" sz="2800" dirty="0"/>
              <a:t>tüketime veya daha ileri işlemeye sunulan peynirlerin tekniğine uygun ve hijyenik şekilde üretilmesi, işlenmesi, muhafaza edilmesi, taşınması ve piyasaya arz edilmesini sağlamak üzere özelliklerini belirlemektir.</a:t>
            </a:r>
          </a:p>
          <a:p>
            <a:pPr marL="457200" indent="-457200" algn="l">
              <a:buFont typeface="Wingdings" pitchFamily="2" charset="2"/>
              <a:buChar char="Ø"/>
            </a:pPr>
            <a:endParaRPr lang="tr-TR" dirty="0" smtClean="0">
              <a:latin typeface="+mj-lt"/>
            </a:endParaRPr>
          </a:p>
          <a:p>
            <a:pPr marL="457200" indent="-457200" algn="l">
              <a:buFont typeface="Wingdings" pitchFamily="2" charset="2"/>
              <a:buChar char="Ø"/>
            </a:pPr>
            <a:endParaRPr lang="tr-TR" dirty="0">
              <a:latin typeface="+mj-lt"/>
            </a:endParaRPr>
          </a:p>
          <a:p>
            <a:pPr marL="457200" indent="-457200" algn="l">
              <a:buFont typeface="Wingdings" pitchFamily="2" charset="2"/>
              <a:buChar char="Ø"/>
            </a:pPr>
            <a:endParaRPr lang="tr-TR" dirty="0">
              <a:latin typeface="+mj-lt"/>
            </a:endParaRPr>
          </a:p>
        </p:txBody>
      </p:sp>
      <p:pic>
        <p:nvPicPr>
          <p:cNvPr id="4" name="Resim 3" descr="Peynir Tabagı"/>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149080"/>
            <a:ext cx="4032448" cy="2708920"/>
          </a:xfrm>
          <a:prstGeom prst="rect">
            <a:avLst/>
          </a:prstGeom>
          <a:noFill/>
          <a:ln>
            <a:noFill/>
          </a:ln>
        </p:spPr>
      </p:pic>
    </p:spTree>
    <p:extLst>
      <p:ext uri="{BB962C8B-B14F-4D97-AF65-F5344CB8AC3E}">
        <p14:creationId xmlns:p14="http://schemas.microsoft.com/office/powerpoint/2010/main" val="2749109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27525" y="332656"/>
            <a:ext cx="7851648" cy="720080"/>
          </a:xfrm>
        </p:spPr>
        <p:txBody>
          <a:bodyPr>
            <a:normAutofit/>
          </a:bodyPr>
          <a:lstStyle/>
          <a:p>
            <a:pPr algn="ctr"/>
            <a:r>
              <a:rPr lang="tr-TR" sz="3600" dirty="0" smtClean="0">
                <a:solidFill>
                  <a:srgbClr val="FFFF00"/>
                </a:solidFill>
              </a:rPr>
              <a:t>Kapsam</a:t>
            </a:r>
            <a:endParaRPr lang="tr-TR" sz="3600" dirty="0">
              <a:solidFill>
                <a:srgbClr val="FFFF00"/>
              </a:solidFill>
            </a:endParaRPr>
          </a:p>
        </p:txBody>
      </p:sp>
      <p:sp>
        <p:nvSpPr>
          <p:cNvPr id="3" name="Alt Başlık 2"/>
          <p:cNvSpPr>
            <a:spLocks noGrp="1"/>
          </p:cNvSpPr>
          <p:nvPr>
            <p:ph type="subTitle" idx="1"/>
          </p:nvPr>
        </p:nvSpPr>
        <p:spPr>
          <a:xfrm>
            <a:off x="683568" y="1412776"/>
            <a:ext cx="7710680" cy="5040560"/>
          </a:xfrm>
        </p:spPr>
        <p:txBody>
          <a:bodyPr>
            <a:normAutofit/>
          </a:bodyPr>
          <a:lstStyle/>
          <a:p>
            <a:pPr algn="just"/>
            <a:r>
              <a:rPr lang="tr-TR" sz="2800" dirty="0"/>
              <a:t>	</a:t>
            </a:r>
            <a:r>
              <a:rPr lang="tr-TR" sz="2800" dirty="0" smtClean="0"/>
              <a:t>Peynir </a:t>
            </a:r>
            <a:r>
              <a:rPr lang="tr-TR" sz="2800" dirty="0" smtClean="0"/>
              <a:t>Tebliğinin </a:t>
            </a:r>
            <a:r>
              <a:rPr lang="tr-TR" sz="2800" dirty="0" smtClean="0"/>
              <a:t>4 </a:t>
            </a:r>
            <a:r>
              <a:rPr lang="tr-TR" sz="2800" dirty="0"/>
              <a:t>üncü maddesinde tanımlanan, doğrudan insan tüketimine sunulan ve/veya üretim sonrası diğer ürünlere işlenmek üzere hammadde ya da yarı ürün olarak kullanılan tüm peynirleri kapsar.	</a:t>
            </a:r>
            <a:endParaRPr lang="tr-TR" dirty="0">
              <a:latin typeface="+mj-lt"/>
            </a:endParaRPr>
          </a:p>
        </p:txBody>
      </p:sp>
      <p:pic>
        <p:nvPicPr>
          <p:cNvPr id="2050" name="Picture 2" descr="http://i.ytimg.com/vi/OBaoYkY0VKo/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3789040"/>
            <a:ext cx="5328592"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823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4768" y="404664"/>
            <a:ext cx="7851648" cy="720080"/>
          </a:xfrm>
        </p:spPr>
        <p:txBody>
          <a:bodyPr>
            <a:normAutofit/>
          </a:bodyPr>
          <a:lstStyle/>
          <a:p>
            <a:pPr algn="ctr"/>
            <a:r>
              <a:rPr lang="tr-TR" sz="3600" dirty="0">
                <a:solidFill>
                  <a:srgbClr val="FFFF00"/>
                </a:solidFill>
              </a:rPr>
              <a:t>D</a:t>
            </a:r>
            <a:r>
              <a:rPr lang="tr-TR" sz="3600" dirty="0" smtClean="0">
                <a:solidFill>
                  <a:srgbClr val="FFFF00"/>
                </a:solidFill>
              </a:rPr>
              <a:t>ayanak</a:t>
            </a:r>
            <a:endParaRPr lang="tr-TR" sz="3600" dirty="0">
              <a:solidFill>
                <a:srgbClr val="FFFF00"/>
              </a:solidFill>
            </a:endParaRPr>
          </a:p>
        </p:txBody>
      </p:sp>
      <p:sp>
        <p:nvSpPr>
          <p:cNvPr id="3" name="Alt Başlık 2"/>
          <p:cNvSpPr>
            <a:spLocks noGrp="1"/>
          </p:cNvSpPr>
          <p:nvPr>
            <p:ph type="subTitle" idx="1"/>
          </p:nvPr>
        </p:nvSpPr>
        <p:spPr>
          <a:xfrm>
            <a:off x="827584" y="1628800"/>
            <a:ext cx="7488832" cy="4680520"/>
          </a:xfrm>
        </p:spPr>
        <p:txBody>
          <a:bodyPr>
            <a:noAutofit/>
          </a:bodyPr>
          <a:lstStyle/>
          <a:p>
            <a:pPr algn="just"/>
            <a:r>
              <a:rPr lang="tr-TR" sz="2800" dirty="0" smtClean="0"/>
              <a:t>	a</a:t>
            </a:r>
            <a:r>
              <a:rPr lang="tr-TR" sz="2800" dirty="0"/>
              <a:t>) 29/12/2011 tarihli ve </a:t>
            </a:r>
            <a:r>
              <a:rPr lang="tr-TR" sz="2800" dirty="0" smtClean="0"/>
              <a:t>28157 </a:t>
            </a:r>
            <a:r>
              <a:rPr lang="tr-TR" sz="2800" dirty="0"/>
              <a:t>3 üncü mükerrer sayılı Resmî Gazete</a:t>
            </a:r>
            <a:r>
              <a:rPr lang="tr-TR" sz="2800" dirty="0" smtClean="0"/>
              <a:t>’ de </a:t>
            </a:r>
            <a:r>
              <a:rPr lang="tr-TR" sz="2800" dirty="0"/>
              <a:t>yayımlanan Türk Gıda Kodeksi Yönetmeliğine,</a:t>
            </a:r>
          </a:p>
          <a:p>
            <a:pPr algn="just"/>
            <a:r>
              <a:rPr lang="tr-TR" sz="2800" dirty="0" smtClean="0"/>
              <a:t>	b</a:t>
            </a:r>
            <a:r>
              <a:rPr lang="tr-TR" sz="2800" dirty="0"/>
              <a:t>) 27/12/2011 tarihli ve 28155 sayılı Resmî </a:t>
            </a:r>
            <a:r>
              <a:rPr lang="tr-TR" sz="2800" dirty="0" err="1"/>
              <a:t>Gazete’de</a:t>
            </a:r>
            <a:r>
              <a:rPr lang="tr-TR" sz="2800" dirty="0"/>
              <a:t> yayımlanarak yürürlüğe giren Hayvansal Gıdalar İçin Özel Hijyen Kuralları Yönetmeliğinin </a:t>
            </a:r>
            <a:r>
              <a:rPr lang="tr-TR" sz="2800" dirty="0" smtClean="0"/>
              <a:t>85 inci </a:t>
            </a:r>
            <a:r>
              <a:rPr lang="tr-TR" sz="2800" dirty="0"/>
              <a:t>maddesinin ikinci fıkrasına,</a:t>
            </a:r>
          </a:p>
          <a:p>
            <a:pPr algn="just"/>
            <a:r>
              <a:rPr lang="tr-TR" sz="2800" dirty="0"/>
              <a:t>dayanılarak hazırlanmıştır.</a:t>
            </a:r>
          </a:p>
          <a:p>
            <a:pPr lvl="1" algn="just"/>
            <a:r>
              <a:rPr lang="tr-TR" sz="2800" dirty="0"/>
              <a:t>	</a:t>
            </a:r>
            <a:endParaRPr lang="tr-TR" sz="2800" dirty="0">
              <a:latin typeface="+mj-lt"/>
            </a:endParaRPr>
          </a:p>
        </p:txBody>
      </p:sp>
    </p:spTree>
    <p:extLst>
      <p:ext uri="{BB962C8B-B14F-4D97-AF65-F5344CB8AC3E}">
        <p14:creationId xmlns:p14="http://schemas.microsoft.com/office/powerpoint/2010/main" val="1309551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24574" y="404664"/>
            <a:ext cx="7851648" cy="648072"/>
          </a:xfrm>
        </p:spPr>
        <p:txBody>
          <a:bodyPr>
            <a:normAutofit/>
          </a:bodyPr>
          <a:lstStyle/>
          <a:p>
            <a:pPr algn="ctr"/>
            <a:r>
              <a:rPr lang="tr-TR" sz="3600" dirty="0" smtClean="0">
                <a:solidFill>
                  <a:srgbClr val="FFFF00"/>
                </a:solidFill>
              </a:rPr>
              <a:t>Tanımlar</a:t>
            </a:r>
            <a:endParaRPr lang="tr-TR" sz="3600" dirty="0">
              <a:solidFill>
                <a:srgbClr val="FFFF00"/>
              </a:solidFill>
            </a:endParaRPr>
          </a:p>
        </p:txBody>
      </p:sp>
      <p:sp>
        <p:nvSpPr>
          <p:cNvPr id="3" name="Alt Başlık 2"/>
          <p:cNvSpPr>
            <a:spLocks noGrp="1"/>
          </p:cNvSpPr>
          <p:nvPr>
            <p:ph type="subTitle" idx="1"/>
          </p:nvPr>
        </p:nvSpPr>
        <p:spPr>
          <a:xfrm>
            <a:off x="533400" y="1340768"/>
            <a:ext cx="7854696" cy="5040560"/>
          </a:xfrm>
        </p:spPr>
        <p:txBody>
          <a:bodyPr>
            <a:normAutofit/>
          </a:bodyPr>
          <a:lstStyle/>
          <a:p>
            <a:pPr algn="just"/>
            <a:r>
              <a:rPr lang="tr-TR" sz="2800" dirty="0"/>
              <a:t>	</a:t>
            </a:r>
            <a:r>
              <a:rPr lang="tr-TR" sz="2800" dirty="0" smtClean="0"/>
              <a:t>Beyaz </a:t>
            </a:r>
            <a:r>
              <a:rPr lang="tr-TR" sz="2800" dirty="0"/>
              <a:t>peynir: </a:t>
            </a:r>
            <a:r>
              <a:rPr lang="tr-TR" sz="2800" dirty="0" smtClean="0"/>
              <a:t>Hammaddenin peynir </a:t>
            </a:r>
            <a:r>
              <a:rPr lang="tr-TR" sz="2800" dirty="0"/>
              <a:t>mayası kullanılarak pıhtılaştırılması ile elde edilen telemenin, tekniğine uygun olarak işlenmesiyle üretilen, üretim aşamalarındaki farklılıklara göre taze veya olgunlaştırılmış olarak tanımlanabilen, çeşidine özgü karakteristik özellikler gösteren salamuralı </a:t>
            </a:r>
            <a:r>
              <a:rPr lang="tr-TR" sz="2800" dirty="0" smtClean="0"/>
              <a:t>peyniri</a:t>
            </a:r>
            <a:r>
              <a:rPr lang="tr-TR" sz="2800" dirty="0"/>
              <a:t>,</a:t>
            </a:r>
          </a:p>
        </p:txBody>
      </p:sp>
      <p:pic>
        <p:nvPicPr>
          <p:cNvPr id="4" name="Resim 3" descr="http://img01.imgfotokritik.com/fk_new/big/1/2/0/1209/2147827-peynir-sunumu.jpg"/>
          <p:cNvPicPr/>
          <p:nvPr/>
        </p:nvPicPr>
        <p:blipFill>
          <a:blip r:embed="rId2">
            <a:extLst>
              <a:ext uri="{28A0092B-C50C-407E-A947-70E740481C1C}">
                <a14:useLocalDpi xmlns:a14="http://schemas.microsoft.com/office/drawing/2010/main" val="0"/>
              </a:ext>
            </a:extLst>
          </a:blip>
          <a:srcRect/>
          <a:stretch>
            <a:fillRect/>
          </a:stretch>
        </p:blipFill>
        <p:spPr bwMode="auto">
          <a:xfrm>
            <a:off x="27709" y="4446213"/>
            <a:ext cx="3888431" cy="2398142"/>
          </a:xfrm>
          <a:prstGeom prst="rect">
            <a:avLst/>
          </a:prstGeom>
          <a:noFill/>
          <a:ln>
            <a:noFill/>
          </a:ln>
        </p:spPr>
      </p:pic>
      <p:pic>
        <p:nvPicPr>
          <p:cNvPr id="5" name="Resim 4" descr="https://encrypted-tbn2.gstatic.com/images?q=tbn:ANd9GcQ8axxshN3FssnNrPeWtqs5SsruV9kQB06BbhrqVBqOdSnXVNOx"/>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446213"/>
            <a:ext cx="4405924" cy="2411787"/>
          </a:xfrm>
          <a:prstGeom prst="rect">
            <a:avLst/>
          </a:prstGeom>
          <a:noFill/>
          <a:ln>
            <a:noFill/>
          </a:ln>
        </p:spPr>
      </p:pic>
    </p:spTree>
    <p:extLst>
      <p:ext uri="{BB962C8B-B14F-4D97-AF65-F5344CB8AC3E}">
        <p14:creationId xmlns:p14="http://schemas.microsoft.com/office/powerpoint/2010/main" val="2427558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95536" y="332656"/>
            <a:ext cx="7851648" cy="576064"/>
          </a:xfrm>
        </p:spPr>
        <p:txBody>
          <a:bodyPr>
            <a:normAutofit/>
          </a:bodyPr>
          <a:lstStyle/>
          <a:p>
            <a:pPr algn="ctr"/>
            <a:r>
              <a:rPr lang="tr-TR" sz="3600" dirty="0">
                <a:solidFill>
                  <a:srgbClr val="FFFF00"/>
                </a:solidFill>
              </a:rPr>
              <a:t>Tanımlar</a:t>
            </a:r>
          </a:p>
        </p:txBody>
      </p:sp>
      <p:sp>
        <p:nvSpPr>
          <p:cNvPr id="3" name="Alt Başlık 2"/>
          <p:cNvSpPr>
            <a:spLocks noGrp="1"/>
          </p:cNvSpPr>
          <p:nvPr>
            <p:ph type="subTitle" idx="1"/>
          </p:nvPr>
        </p:nvSpPr>
        <p:spPr>
          <a:xfrm>
            <a:off x="611560" y="1791092"/>
            <a:ext cx="7854696" cy="4878267"/>
          </a:xfrm>
        </p:spPr>
        <p:txBody>
          <a:bodyPr/>
          <a:lstStyle/>
          <a:p>
            <a:pPr algn="just"/>
            <a:r>
              <a:rPr lang="tr-TR" dirty="0" smtClean="0"/>
              <a:t>	Coğrafi </a:t>
            </a:r>
            <a:r>
              <a:rPr lang="tr-TR" dirty="0"/>
              <a:t>işaret olarak tescil edilmiş peynirler: İlgili ulusal veya uluslararası kuruluşlar tarafından üretim yeri, metodu ve karakteristik özellikleri açısından belgelendirilerek tescillenen peynirleri,</a:t>
            </a:r>
          </a:p>
          <a:p>
            <a:pPr marL="457200" indent="-457200" algn="just">
              <a:buFont typeface="Wingdings" pitchFamily="2" charset="2"/>
              <a:buChar char="Ø"/>
            </a:pPr>
            <a:endParaRPr lang="tr-TR" dirty="0">
              <a:latin typeface="+mj-lt"/>
            </a:endParaRPr>
          </a:p>
          <a:p>
            <a:pPr algn="l"/>
            <a:endParaRPr lang="tr-TR" dirty="0">
              <a:latin typeface="+mj-lt"/>
            </a:endParaRPr>
          </a:p>
        </p:txBody>
      </p:sp>
      <p:sp>
        <p:nvSpPr>
          <p:cNvPr id="4" name="AutoShape 2" descr="mozzarella peyniri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descr="ezine peyniri ile ilgili gö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0" y="3645024"/>
            <a:ext cx="4139952" cy="3212976"/>
          </a:xfrm>
          <a:prstGeom prst="rect">
            <a:avLst/>
          </a:prstGeom>
          <a:noFill/>
          <a:ln>
            <a:noFill/>
          </a:ln>
        </p:spPr>
      </p:pic>
      <p:pic>
        <p:nvPicPr>
          <p:cNvPr id="6" name="Resim 5" descr="Afyonkarahisar'da &quot;mozzeralla peyniri&quot; üretilecek"/>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645025"/>
            <a:ext cx="5004048" cy="3200400"/>
          </a:xfrm>
          <a:prstGeom prst="rect">
            <a:avLst/>
          </a:prstGeom>
          <a:noFill/>
          <a:ln>
            <a:noFill/>
          </a:ln>
        </p:spPr>
      </p:pic>
    </p:spTree>
    <p:extLst>
      <p:ext uri="{BB962C8B-B14F-4D97-AF65-F5344CB8AC3E}">
        <p14:creationId xmlns:p14="http://schemas.microsoft.com/office/powerpoint/2010/main" val="3943221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9552" y="476672"/>
            <a:ext cx="7851648" cy="576064"/>
          </a:xfrm>
        </p:spPr>
        <p:txBody>
          <a:bodyPr>
            <a:noAutofit/>
          </a:bodyPr>
          <a:lstStyle/>
          <a:p>
            <a:pPr algn="ctr"/>
            <a:r>
              <a:rPr lang="tr-TR" sz="3600" dirty="0">
                <a:solidFill>
                  <a:srgbClr val="FFFF00"/>
                </a:solidFill>
              </a:rPr>
              <a:t>Tanımlar</a:t>
            </a:r>
          </a:p>
        </p:txBody>
      </p:sp>
      <p:sp>
        <p:nvSpPr>
          <p:cNvPr id="3" name="Alt Başlık 2"/>
          <p:cNvSpPr>
            <a:spLocks noGrp="1"/>
          </p:cNvSpPr>
          <p:nvPr>
            <p:ph type="subTitle" idx="1"/>
          </p:nvPr>
        </p:nvSpPr>
        <p:spPr>
          <a:xfrm>
            <a:off x="533400" y="1628800"/>
            <a:ext cx="8143056" cy="4248472"/>
          </a:xfrm>
        </p:spPr>
        <p:txBody>
          <a:bodyPr>
            <a:normAutofit fontScale="92500" lnSpcReduction="10000"/>
          </a:bodyPr>
          <a:lstStyle/>
          <a:p>
            <a:pPr algn="just"/>
            <a:r>
              <a:rPr lang="tr-TR" dirty="0" smtClean="0"/>
              <a:t>	</a:t>
            </a:r>
            <a:r>
              <a:rPr lang="tr-TR" sz="3000" dirty="0" smtClean="0"/>
              <a:t>Eritme </a:t>
            </a:r>
            <a:r>
              <a:rPr lang="tr-TR" sz="3000" dirty="0"/>
              <a:t>peyniri: Telemenin, bir veya bir kaç çeşit peynirin, doğrudan doğruya veya bu ürünlere gerektiğinde süt tozu, </a:t>
            </a:r>
            <a:r>
              <a:rPr lang="tr-TR" sz="3000" dirty="0" err="1"/>
              <a:t>peyniraltı</a:t>
            </a:r>
            <a:r>
              <a:rPr lang="tr-TR" sz="3000" dirty="0"/>
              <a:t> suyu tozu, tereyağı, krema gibi süt ürünleri katılarak elde edilen karışıma </a:t>
            </a:r>
            <a:r>
              <a:rPr lang="tr-TR" sz="3000" dirty="0" err="1"/>
              <a:t>emülsifiye</a:t>
            </a:r>
            <a:r>
              <a:rPr lang="tr-TR" sz="3000" dirty="0"/>
              <a:t> edici tuzlar ilave edilerek, karışımın pastörizasyon normunda veya daha yüksek sıcaklıklarda ve sürelerde ısıl işlem uygulanması ile elde edilen, dilimlenebilir veya sürülebilir nitelikler gibi çeşidine özgü karakteristik özellikler gösteren peyniri,</a:t>
            </a:r>
          </a:p>
          <a:p>
            <a:pPr algn="l"/>
            <a:endParaRPr lang="tr-TR" sz="2800" dirty="0">
              <a:latin typeface="+mj-lt"/>
            </a:endParaRPr>
          </a:p>
        </p:txBody>
      </p:sp>
    </p:spTree>
    <p:extLst>
      <p:ext uri="{BB962C8B-B14F-4D97-AF65-F5344CB8AC3E}">
        <p14:creationId xmlns:p14="http://schemas.microsoft.com/office/powerpoint/2010/main" val="9525165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402</TotalTime>
  <Words>66</Words>
  <Application>Microsoft Office PowerPoint</Application>
  <PresentationFormat>Ekran Gösterisi (4:3)</PresentationFormat>
  <Paragraphs>81</Paragraphs>
  <Slides>38</Slides>
  <Notes>1</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Akış</vt:lpstr>
      <vt:lpstr>HOŞGELDİNİZ</vt:lpstr>
      <vt:lpstr>Gıda ve Kontrol Genel Müdürlüğü Gıda İşletmeleri ve Kodeks Daire Başkanlığı  </vt:lpstr>
      <vt:lpstr>Türk Gıda Kodeksi Peynir Tebliği  (Tebliğ No: 2015 / 6)</vt:lpstr>
      <vt:lpstr>AMAÇ</vt:lpstr>
      <vt:lpstr>Kapsam</vt:lpstr>
      <vt:lpstr>Dayanak</vt:lpstr>
      <vt:lpstr>Tanımlar</vt:lpstr>
      <vt:lpstr>Tanımlar</vt:lpstr>
      <vt:lpstr>Tanımlar</vt:lpstr>
      <vt:lpstr>Tanımlar</vt:lpstr>
      <vt:lpstr>Tanımlar</vt:lpstr>
      <vt:lpstr>Tanımlar</vt:lpstr>
      <vt:lpstr>Ürün Özellikleri</vt:lpstr>
      <vt:lpstr>Ürün Özellikleri</vt:lpstr>
      <vt:lpstr>Ürün Özellikleri</vt:lpstr>
      <vt:lpstr>PowerPoint Sunusu</vt:lpstr>
      <vt:lpstr>Hijyen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Gıda İşletmeleri uÇalışma Grubu</dc:title>
  <dc:creator>Cengiz ALPSOY</dc:creator>
  <cp:lastModifiedBy>burak</cp:lastModifiedBy>
  <cp:revision>35</cp:revision>
  <dcterms:created xsi:type="dcterms:W3CDTF">2012-03-01T09:20:28Z</dcterms:created>
  <dcterms:modified xsi:type="dcterms:W3CDTF">2015-10-22T02:53:36Z</dcterms:modified>
</cp:coreProperties>
</file>